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embeddedFontLst>
    <p:embeddedFont>
      <p:font typeface="Calibri" panose="020F0502020204030204" pitchFamily="34" charset="0"/>
      <p:regular r:id="rId21"/>
      <p:bold r:id="rId22"/>
      <p:italic r:id="rId23"/>
      <p:boldItalic r:id="rId24"/>
    </p:embeddedFont>
    <p:embeddedFont>
      <p:font typeface="MiSans" panose="020B0604020202020204" charset="-122"/>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100" d="100"/>
          <a:sy n="100" d="100"/>
        </p:scale>
        <p:origin x="954"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194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jp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5.jp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61856"/>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19000"/>
          </a:blip>
          <a:srcRect l="2170" t="10337" r="2041" b="10761"/>
          <a:stretch/>
        </p:blipFill>
        <p:spPr>
          <a:xfrm>
            <a:off x="0" y="0"/>
            <a:ext cx="12191365" cy="6858000"/>
          </a:xfrm>
          <a:prstGeom prst="rect">
            <a:avLst/>
          </a:prstGeom>
        </p:spPr>
      </p:pic>
      <p:pic>
        <p:nvPicPr>
          <p:cNvPr id="3" name="Image 1" descr="https://kimi-img.moonshot.cn/pub/slides/slides_tmpl/image/25-09-02-15:07:43-d2r9ffpe3tpg8rchv42g.png"/>
          <p:cNvPicPr>
            <a:picLocks noChangeAspect="1"/>
          </p:cNvPicPr>
          <p:nvPr/>
        </p:nvPicPr>
        <p:blipFill>
          <a:blip r:embed="rId4"/>
          <a:srcRect l="-1978" t="-5034" r="-1381" b="-4457"/>
          <a:stretch/>
        </p:blipFill>
        <p:spPr>
          <a:xfrm>
            <a:off x="1329690" y="1156970"/>
            <a:ext cx="9756775" cy="4500880"/>
          </a:xfrm>
          <a:prstGeom prst="rect">
            <a:avLst/>
          </a:prstGeom>
        </p:spPr>
      </p:pic>
      <p:pic>
        <p:nvPicPr>
          <p:cNvPr id="4" name="Image 2" descr="https://kimi-img.moonshot.cn/pub/slides/slides_tmpl/image/25-09-02-15:07:43-d2r9ffpe3tpg8rchv410.png"/>
          <p:cNvPicPr>
            <a:picLocks noChangeAspect="1"/>
          </p:cNvPicPr>
          <p:nvPr/>
        </p:nvPicPr>
        <p:blipFill>
          <a:blip r:embed="rId5"/>
          <a:stretch>
            <a:fillRect/>
          </a:stretch>
        </p:blipFill>
        <p:spPr>
          <a:xfrm flipH="1" flipV="1">
            <a:off x="10878185" y="0"/>
            <a:ext cx="1323340" cy="2232025"/>
          </a:xfrm>
          <a:prstGeom prst="rect">
            <a:avLst/>
          </a:prstGeom>
        </p:spPr>
      </p:pic>
      <p:sp>
        <p:nvSpPr>
          <p:cNvPr id="5" name="Text 0"/>
          <p:cNvSpPr/>
          <p:nvPr/>
        </p:nvSpPr>
        <p:spPr>
          <a:xfrm>
            <a:off x="1662430" y="1834515"/>
            <a:ext cx="8980805" cy="828675"/>
          </a:xfrm>
          <a:prstGeom prst="rect">
            <a:avLst/>
          </a:prstGeom>
          <a:noFill/>
          <a:ln/>
        </p:spPr>
        <p:txBody>
          <a:bodyPr wrap="square" lIns="99695" tIns="49784" rIns="99695" bIns="49784" rtlCol="0" anchor="t">
            <a:spAutoFit/>
          </a:bodyPr>
          <a:lstStyle/>
          <a:p>
            <a:pPr>
              <a:lnSpc>
                <a:spcPct val="100000"/>
              </a:lnSpc>
            </a:pPr>
            <a:r>
              <a:rPr lang="en-US" sz="5400" dirty="0">
                <a:solidFill>
                  <a:srgbClr val="FFFFFF"/>
                </a:solidFill>
                <a:latin typeface="MiSans" pitchFamily="34" charset="0"/>
                <a:ea typeface="MiSans" pitchFamily="34" charset="-122"/>
                <a:cs typeface="MiSans" pitchFamily="34" charset="-120"/>
              </a:rPr>
              <a:t>Vòng đời Activity Android</a:t>
            </a:r>
            <a:endParaRPr lang="en-US" sz="1600" dirty="0"/>
          </a:p>
        </p:txBody>
      </p:sp>
      <p:pic>
        <p:nvPicPr>
          <p:cNvPr id="6" name="Image 3" descr="https://kimi-img.moonshot.cn/pub/slides/slides_tmpl/image/25-09-02-15:07:43-d2r9ffpe3tpg8rchv420.png"/>
          <p:cNvPicPr>
            <a:picLocks noChangeAspect="1"/>
          </p:cNvPicPr>
          <p:nvPr/>
        </p:nvPicPr>
        <p:blipFill>
          <a:blip r:embed="rId6"/>
          <a:srcRect t="15" b="15"/>
          <a:stretch/>
        </p:blipFill>
        <p:spPr>
          <a:xfrm>
            <a:off x="9963150" y="401955"/>
            <a:ext cx="1825549" cy="2146935"/>
          </a:xfrm>
          <a:prstGeom prst="rect">
            <a:avLst/>
          </a:prstGeom>
        </p:spPr>
      </p:pic>
      <p:pic>
        <p:nvPicPr>
          <p:cNvPr id="7" name="Image 4" descr="https://kimi-img.moonshot.cn/pub/slides/slides_tmpl/image/25-09-02-15:07:43-d2r9ffpe3tpg8rchv41g.png"/>
          <p:cNvPicPr>
            <a:picLocks noChangeAspect="1"/>
          </p:cNvPicPr>
          <p:nvPr/>
        </p:nvPicPr>
        <p:blipFill>
          <a:blip r:embed="rId7"/>
          <a:stretch>
            <a:fillRect/>
          </a:stretch>
        </p:blipFill>
        <p:spPr>
          <a:xfrm>
            <a:off x="9983279" y="1045210"/>
            <a:ext cx="412076" cy="380176"/>
          </a:xfrm>
          <a:prstGeom prst="rect">
            <a:avLst/>
          </a:prstGeom>
        </p:spPr>
      </p:pic>
      <p:pic>
        <p:nvPicPr>
          <p:cNvPr id="8" name="Image 5" descr="https://kimi-img.moonshot.cn/pub/slides/slides_tmpl/image/25-09-02-15:07:43-d2r9ffpe3tpg8rchv420.png"/>
          <p:cNvPicPr>
            <a:picLocks noChangeAspect="1"/>
          </p:cNvPicPr>
          <p:nvPr/>
        </p:nvPicPr>
        <p:blipFill>
          <a:blip r:embed="rId6"/>
          <a:srcRect t="15" b="15"/>
          <a:stretch/>
        </p:blipFill>
        <p:spPr>
          <a:xfrm>
            <a:off x="591820" y="3595370"/>
            <a:ext cx="1603231" cy="2225040"/>
          </a:xfrm>
          <a:prstGeom prst="rect">
            <a:avLst/>
          </a:prstGeom>
        </p:spPr>
      </p:pic>
      <p:pic>
        <p:nvPicPr>
          <p:cNvPr id="9" name="Image 6" descr="https://kimi-img.moonshot.cn/pub/slides/slides_tmpl/image/25-09-02-15:07:43-d2r9ffpe3tpg8rchv41g.png"/>
          <p:cNvPicPr>
            <a:picLocks noChangeAspect="1"/>
          </p:cNvPicPr>
          <p:nvPr/>
        </p:nvPicPr>
        <p:blipFill>
          <a:blip r:embed="rId7"/>
          <a:stretch>
            <a:fillRect/>
          </a:stretch>
        </p:blipFill>
        <p:spPr>
          <a:xfrm>
            <a:off x="609497" y="4262027"/>
            <a:ext cx="361893" cy="394006"/>
          </a:xfrm>
          <a:prstGeom prst="rect">
            <a:avLst/>
          </a:prstGeom>
        </p:spPr>
      </p:pic>
      <p:pic>
        <p:nvPicPr>
          <p:cNvPr id="10" name="Image 7" descr="https://kimi-img.moonshot.cn/pub/slides/slides_tmpl/image/25-09-02-15:07:43-d2r9ffpe3tpg8rchv410.png"/>
          <p:cNvPicPr>
            <a:picLocks noChangeAspect="1"/>
          </p:cNvPicPr>
          <p:nvPr/>
        </p:nvPicPr>
        <p:blipFill>
          <a:blip r:embed="rId5"/>
          <a:stretch>
            <a:fillRect/>
          </a:stretch>
        </p:blipFill>
        <p:spPr>
          <a:xfrm>
            <a:off x="0" y="4625975"/>
            <a:ext cx="1323340" cy="2232025"/>
          </a:xfrm>
          <a:prstGeom prst="rect">
            <a:avLst/>
          </a:prstGeom>
        </p:spPr>
      </p:pic>
      <p:pic>
        <p:nvPicPr>
          <p:cNvPr id="11" name="Image 8" descr="https://kimi-img.moonshot.cn/pub/slides/slides_tmpl/image/25-09-02-15:07:43-d2r9ffpe3tpg8rchv430.png"/>
          <p:cNvPicPr>
            <a:picLocks noChangeAspect="1"/>
          </p:cNvPicPr>
          <p:nvPr/>
        </p:nvPicPr>
        <p:blipFill>
          <a:blip r:embed="rId8"/>
          <a:stretch>
            <a:fillRect/>
          </a:stretch>
        </p:blipFill>
        <p:spPr>
          <a:xfrm>
            <a:off x="3550920" y="4406900"/>
            <a:ext cx="5001260" cy="601980"/>
          </a:xfrm>
          <a:prstGeom prst="rect">
            <a:avLst/>
          </a:prstGeom>
        </p:spPr>
      </p:pic>
      <p:sp>
        <p:nvSpPr>
          <p:cNvPr id="12" name="Text 1"/>
          <p:cNvSpPr/>
          <p:nvPr/>
        </p:nvSpPr>
        <p:spPr>
          <a:xfrm>
            <a:off x="4077898" y="4562475"/>
            <a:ext cx="1979684" cy="533400"/>
          </a:xfrm>
          <a:prstGeom prst="rect">
            <a:avLst/>
          </a:prstGeom>
          <a:noFill/>
          <a:ln/>
        </p:spPr>
        <p:txBody>
          <a:bodyPr wrap="square" lIns="91440" tIns="45720" rIns="91440" bIns="45720" rtlCol="0" anchor="t"/>
          <a:lstStyle/>
          <a:p>
            <a:pPr>
              <a:lnSpc>
                <a:spcPct val="100000"/>
              </a:lnSpc>
            </a:pPr>
            <a:r>
              <a:rPr lang="en-US" sz="1600" dirty="0">
                <a:solidFill>
                  <a:srgbClr val="192C64"/>
                </a:solidFill>
                <a:latin typeface="MiSans" pitchFamily="34" charset="0"/>
                <a:ea typeface="MiSans" pitchFamily="34" charset="-122"/>
                <a:cs typeface="MiSans" pitchFamily="34" charset="-120"/>
              </a:rPr>
              <a:t>Nguyễn Đăng Khôi</a:t>
            </a:r>
            <a:endParaRPr lang="en-US" sz="1600" dirty="0"/>
          </a:p>
        </p:txBody>
      </p:sp>
      <p:sp>
        <p:nvSpPr>
          <p:cNvPr id="13" name="Shape 2"/>
          <p:cNvSpPr/>
          <p:nvPr/>
        </p:nvSpPr>
        <p:spPr>
          <a:xfrm>
            <a:off x="3807912" y="4539297"/>
            <a:ext cx="311150" cy="337185"/>
          </a:xfrm>
          <a:custGeom>
            <a:avLst/>
            <a:gdLst/>
            <a:ahLst/>
            <a:cxnLst/>
            <a:rect l="l" t="t" r="r" b="b"/>
            <a:pathLst>
              <a:path w="311150" h="337185">
                <a:moveTo>
                  <a:pt x="156465" y="181551"/>
                </a:moveTo>
                <a:cubicBezTo>
                  <a:pt x="259235" y="181551"/>
                  <a:pt x="295915" y="230017"/>
                  <a:pt x="311150" y="280473"/>
                </a:cubicBezTo>
                <a:cubicBezTo>
                  <a:pt x="319728" y="308910"/>
                  <a:pt x="296936" y="337185"/>
                  <a:pt x="265361" y="337185"/>
                </a:cubicBezTo>
                <a:lnTo>
                  <a:pt x="47610" y="337185"/>
                </a:lnTo>
                <a:cubicBezTo>
                  <a:pt x="16036" y="337185"/>
                  <a:pt x="-6756" y="308910"/>
                  <a:pt x="1821" y="280473"/>
                </a:cubicBezTo>
                <a:cubicBezTo>
                  <a:pt x="17016" y="230017"/>
                  <a:pt x="53696" y="181551"/>
                  <a:pt x="156465" y="181551"/>
                </a:cubicBezTo>
                <a:close/>
                <a:moveTo>
                  <a:pt x="156465" y="0"/>
                </a:moveTo>
                <a:cubicBezTo>
                  <a:pt x="202581" y="0"/>
                  <a:pt x="239955" y="37131"/>
                  <a:pt x="239914" y="82996"/>
                </a:cubicBezTo>
                <a:cubicBezTo>
                  <a:pt x="239914" y="128820"/>
                  <a:pt x="202540" y="165992"/>
                  <a:pt x="156465" y="165992"/>
                </a:cubicBezTo>
                <a:cubicBezTo>
                  <a:pt x="110391" y="165992"/>
                  <a:pt x="73017" y="128820"/>
                  <a:pt x="73017" y="82996"/>
                </a:cubicBezTo>
                <a:cubicBezTo>
                  <a:pt x="73017" y="37131"/>
                  <a:pt x="110391" y="0"/>
                  <a:pt x="156465" y="0"/>
                </a:cubicBezTo>
                <a:close/>
              </a:path>
            </a:pathLst>
          </a:custGeom>
          <a:solidFill>
            <a:srgbClr val="192C64"/>
          </a:solidFill>
          <a:ln/>
        </p:spPr>
      </p:sp>
      <p:sp>
        <p:nvSpPr>
          <p:cNvPr id="14" name="Text 3"/>
          <p:cNvSpPr/>
          <p:nvPr/>
        </p:nvSpPr>
        <p:spPr>
          <a:xfrm>
            <a:off x="6941185" y="4539615"/>
            <a:ext cx="1951990" cy="338554"/>
          </a:xfrm>
          <a:prstGeom prst="rect">
            <a:avLst/>
          </a:prstGeom>
          <a:noFill/>
          <a:ln/>
        </p:spPr>
        <p:txBody>
          <a:bodyPr wrap="square" lIns="91440" tIns="45720" rIns="91440" bIns="45720" rtlCol="0" anchor="t">
            <a:spAutoFit/>
          </a:bodyPr>
          <a:lstStyle/>
          <a:p>
            <a:pPr>
              <a:lnSpc>
                <a:spcPct val="100000"/>
              </a:lnSpc>
            </a:pPr>
            <a:r>
              <a:rPr lang="en-US" sz="1600" dirty="0" smtClean="0"/>
              <a:t>15/11/2025</a:t>
            </a:r>
            <a:endParaRPr lang="en-US" sz="1600" dirty="0"/>
          </a:p>
        </p:txBody>
      </p:sp>
      <p:sp>
        <p:nvSpPr>
          <p:cNvPr id="15" name="Shape 4"/>
          <p:cNvSpPr/>
          <p:nvPr/>
        </p:nvSpPr>
        <p:spPr>
          <a:xfrm>
            <a:off x="6590665" y="4509135"/>
            <a:ext cx="354330" cy="328295"/>
          </a:xfrm>
          <a:custGeom>
            <a:avLst/>
            <a:gdLst/>
            <a:ahLst/>
            <a:cxnLst/>
            <a:rect l="l" t="t" r="r" b="b"/>
            <a:pathLst>
              <a:path w="354330" h="328295">
                <a:moveTo>
                  <a:pt x="129745" y="39118"/>
                </a:moveTo>
                <a:lnTo>
                  <a:pt x="225711" y="39118"/>
                </a:lnTo>
                <a:lnTo>
                  <a:pt x="225711" y="64770"/>
                </a:lnTo>
                <a:lnTo>
                  <a:pt x="129745" y="64770"/>
                </a:lnTo>
                <a:close/>
                <a:moveTo>
                  <a:pt x="42131" y="39118"/>
                </a:moveTo>
                <a:lnTo>
                  <a:pt x="94138" y="39118"/>
                </a:lnTo>
                <a:lnTo>
                  <a:pt x="94138" y="64770"/>
                </a:lnTo>
                <a:lnTo>
                  <a:pt x="42131" y="64770"/>
                </a:lnTo>
                <a:cubicBezTo>
                  <a:pt x="32996" y="64770"/>
                  <a:pt x="25611" y="72208"/>
                  <a:pt x="25611" y="81315"/>
                </a:cubicBezTo>
                <a:lnTo>
                  <a:pt x="25611" y="126504"/>
                </a:lnTo>
                <a:lnTo>
                  <a:pt x="328676" y="126504"/>
                </a:lnTo>
                <a:lnTo>
                  <a:pt x="328676" y="81315"/>
                </a:lnTo>
                <a:cubicBezTo>
                  <a:pt x="328676" y="72166"/>
                  <a:pt x="321249" y="64770"/>
                  <a:pt x="312157" y="64770"/>
                </a:cubicBezTo>
                <a:lnTo>
                  <a:pt x="261317" y="64770"/>
                </a:lnTo>
                <a:lnTo>
                  <a:pt x="261317" y="39118"/>
                </a:lnTo>
                <a:lnTo>
                  <a:pt x="312157" y="39118"/>
                </a:lnTo>
                <a:cubicBezTo>
                  <a:pt x="335420" y="39118"/>
                  <a:pt x="354287" y="58015"/>
                  <a:pt x="354330" y="81315"/>
                </a:cubicBezTo>
                <a:lnTo>
                  <a:pt x="354330" y="286098"/>
                </a:lnTo>
                <a:cubicBezTo>
                  <a:pt x="354330" y="309313"/>
                  <a:pt x="335378" y="328295"/>
                  <a:pt x="312199" y="328295"/>
                </a:cubicBezTo>
                <a:lnTo>
                  <a:pt x="42131" y="328295"/>
                </a:lnTo>
                <a:cubicBezTo>
                  <a:pt x="18952" y="328295"/>
                  <a:pt x="0" y="309313"/>
                  <a:pt x="0" y="286098"/>
                </a:cubicBezTo>
                <a:lnTo>
                  <a:pt x="0" y="152155"/>
                </a:lnTo>
                <a:lnTo>
                  <a:pt x="0" y="126504"/>
                </a:lnTo>
                <a:lnTo>
                  <a:pt x="0" y="81315"/>
                </a:lnTo>
                <a:cubicBezTo>
                  <a:pt x="0" y="58015"/>
                  <a:pt x="18867" y="39118"/>
                  <a:pt x="42131" y="39118"/>
                </a:cubicBezTo>
                <a:close/>
                <a:moveTo>
                  <a:pt x="242751" y="0"/>
                </a:moveTo>
                <a:cubicBezTo>
                  <a:pt x="249836" y="0"/>
                  <a:pt x="255556" y="5729"/>
                  <a:pt x="255556" y="12826"/>
                </a:cubicBezTo>
                <a:lnTo>
                  <a:pt x="255556" y="91661"/>
                </a:lnTo>
                <a:cubicBezTo>
                  <a:pt x="255556" y="98758"/>
                  <a:pt x="249836" y="104529"/>
                  <a:pt x="242751" y="104529"/>
                </a:cubicBezTo>
                <a:cubicBezTo>
                  <a:pt x="235665" y="104529"/>
                  <a:pt x="229945" y="98801"/>
                  <a:pt x="229945" y="91704"/>
                </a:cubicBezTo>
                <a:lnTo>
                  <a:pt x="229945" y="12826"/>
                </a:lnTo>
                <a:cubicBezTo>
                  <a:pt x="229945" y="5729"/>
                  <a:pt x="235665" y="0"/>
                  <a:pt x="242751" y="0"/>
                </a:cubicBezTo>
                <a:close/>
                <a:moveTo>
                  <a:pt x="111536" y="0"/>
                </a:moveTo>
                <a:cubicBezTo>
                  <a:pt x="118622" y="0"/>
                  <a:pt x="124342" y="5729"/>
                  <a:pt x="124342" y="12826"/>
                </a:cubicBezTo>
                <a:lnTo>
                  <a:pt x="124342" y="91661"/>
                </a:lnTo>
                <a:cubicBezTo>
                  <a:pt x="124342" y="98758"/>
                  <a:pt x="118622" y="104529"/>
                  <a:pt x="111536" y="104529"/>
                </a:cubicBezTo>
                <a:cubicBezTo>
                  <a:pt x="104451" y="104529"/>
                  <a:pt x="98731" y="98801"/>
                  <a:pt x="98731" y="91704"/>
                </a:cubicBezTo>
                <a:lnTo>
                  <a:pt x="98731" y="12826"/>
                </a:lnTo>
                <a:cubicBezTo>
                  <a:pt x="98731" y="5729"/>
                  <a:pt x="104451" y="0"/>
                  <a:pt x="111536" y="0"/>
                </a:cubicBezTo>
                <a:close/>
              </a:path>
            </a:pathLst>
          </a:custGeom>
          <a:solidFill>
            <a:srgbClr val="192C64"/>
          </a:solidFill>
          <a:ln/>
        </p:spPr>
      </p:sp>
      <p:pic>
        <p:nvPicPr>
          <p:cNvPr id="16" name="Image 9" descr="https://kimi-img.moonshot.cn/pub/slides/slides_tmpl/image/25-09-02-15:07:43-d2r9ffpe3tpg8rchv43g.png"/>
          <p:cNvPicPr>
            <a:picLocks noChangeAspect="1"/>
          </p:cNvPicPr>
          <p:nvPr/>
        </p:nvPicPr>
        <p:blipFill>
          <a:blip r:embed="rId9"/>
          <a:stretch>
            <a:fillRect/>
          </a:stretch>
        </p:blipFill>
        <p:spPr>
          <a:xfrm rot="5400000">
            <a:off x="1363345" y="769620"/>
            <a:ext cx="635000" cy="1205865"/>
          </a:xfrm>
          <a:prstGeom prst="rect">
            <a:avLst/>
          </a:prstGeom>
        </p:spPr>
      </p:pic>
      <p:pic>
        <p:nvPicPr>
          <p:cNvPr id="17" name="Image 10" descr="https://kimi-img.moonshot.cn/pub/slides/slides_tmpl/image/25-09-02-15:07:43-d2r9ffpe3tpg8rchv43g.png"/>
          <p:cNvPicPr>
            <a:picLocks noChangeAspect="1"/>
          </p:cNvPicPr>
          <p:nvPr/>
        </p:nvPicPr>
        <p:blipFill>
          <a:blip r:embed="rId9"/>
          <a:stretch>
            <a:fillRect/>
          </a:stretch>
        </p:blipFill>
        <p:spPr>
          <a:xfrm rot="5400000">
            <a:off x="10268585" y="4874260"/>
            <a:ext cx="635000" cy="1205865"/>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2E1D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pic>
        <p:nvPicPr>
          <p:cNvPr id="3" name="Image 1" descr="https://kimi-img.moonshot.cn/pub/slides/slides_tmpl/image/25-09-02-15:08:07-d2r9flpe3tpg8rchv4j0.jpg"/>
          <p:cNvPicPr>
            <a:picLocks noChangeAspect="1"/>
          </p:cNvPicPr>
          <p:nvPr/>
        </p:nvPicPr>
        <p:blipFill>
          <a:blip r:embed="rId4"/>
          <a:srcRect l="17297" r="17297"/>
          <a:stretch/>
        </p:blipFill>
        <p:spPr>
          <a:xfrm>
            <a:off x="760095" y="1689735"/>
            <a:ext cx="4711065" cy="4799965"/>
          </a:xfrm>
          <a:prstGeom prst="rect">
            <a:avLst/>
          </a:prstGeom>
        </p:spPr>
      </p:pic>
      <p:sp>
        <p:nvSpPr>
          <p:cNvPr id="4" name="Text 0"/>
          <p:cNvSpPr/>
          <p:nvPr/>
        </p:nvSpPr>
        <p:spPr>
          <a:xfrm>
            <a:off x="542290" y="867410"/>
            <a:ext cx="9045575"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Sơ đồ vòng đời Activity</a:t>
            </a:r>
            <a:endParaRPr lang="en-US" sz="1600" dirty="0"/>
          </a:p>
        </p:txBody>
      </p:sp>
      <p:pic>
        <p:nvPicPr>
          <p:cNvPr id="5" name="Image 2" descr="https://kimi-img.moonshot.cn/pub/slides/slides_tmpl/image/25-09-02-15:08:03-d2r9fkpe3tpg8rchv4h0.png"/>
          <p:cNvPicPr>
            <a:picLocks noChangeAspect="1"/>
          </p:cNvPicPr>
          <p:nvPr/>
        </p:nvPicPr>
        <p:blipFill>
          <a:blip r:embed="rId5"/>
          <a:stretch>
            <a:fillRect/>
          </a:stretch>
        </p:blipFill>
        <p:spPr>
          <a:xfrm>
            <a:off x="760095" y="5225415"/>
            <a:ext cx="1778635" cy="1264285"/>
          </a:xfrm>
          <a:prstGeom prst="rect">
            <a:avLst/>
          </a:prstGeom>
        </p:spPr>
      </p:pic>
      <p:pic>
        <p:nvPicPr>
          <p:cNvPr id="6" name="Image 3" descr="https://kimi-img.moonshot.cn/pub/slides/slides_tmpl/image/25-09-02-15:07:44-d2r9fg1e3tpg8rchv450.png"/>
          <p:cNvPicPr>
            <a:picLocks noChangeAspect="1"/>
          </p:cNvPicPr>
          <p:nvPr/>
        </p:nvPicPr>
        <p:blipFill>
          <a:blip r:embed="rId6"/>
          <a:stretch>
            <a:fillRect/>
          </a:stretch>
        </p:blipFill>
        <p:spPr>
          <a:xfrm rot="10800000">
            <a:off x="7794625" y="912495"/>
            <a:ext cx="3734435" cy="481965"/>
          </a:xfrm>
          <a:prstGeom prst="rect">
            <a:avLst/>
          </a:prstGeom>
        </p:spPr>
      </p:pic>
      <p:sp>
        <p:nvSpPr>
          <p:cNvPr id="7" name="Shape 1"/>
          <p:cNvSpPr/>
          <p:nvPr/>
        </p:nvSpPr>
        <p:spPr>
          <a:xfrm>
            <a:off x="10570486" y="1822231"/>
            <a:ext cx="684530" cy="638765"/>
          </a:xfrm>
          <a:prstGeom prst="rect">
            <a:avLst/>
          </a:prstGeom>
          <a:solidFill>
            <a:srgbClr val="000000">
              <a:alpha val="0"/>
            </a:srgbClr>
          </a:solidFill>
          <a:ln/>
        </p:spPr>
      </p:sp>
      <p:sp>
        <p:nvSpPr>
          <p:cNvPr id="8" name="Text 2"/>
          <p:cNvSpPr/>
          <p:nvPr/>
        </p:nvSpPr>
        <p:spPr>
          <a:xfrm>
            <a:off x="10570486" y="1822231"/>
            <a:ext cx="684530" cy="638765"/>
          </a:xfrm>
          <a:prstGeom prst="rect">
            <a:avLst/>
          </a:prstGeom>
          <a:noFill/>
          <a:ln/>
        </p:spPr>
        <p:txBody>
          <a:bodyPr wrap="square" lIns="0" tIns="0" rIns="0" bIns="0" rtlCol="0" anchor="t"/>
          <a:lstStyle/>
          <a:p>
            <a:pPr algn="just">
              <a:lnSpc>
                <a:spcPct val="110000"/>
              </a:lnSpc>
            </a:pPr>
            <a:r>
              <a:rPr lang="en-US" sz="4000" dirty="0">
                <a:solidFill>
                  <a:srgbClr val="23212C"/>
                </a:solidFill>
                <a:latin typeface="MiSans" pitchFamily="34" charset="0"/>
                <a:ea typeface="MiSans" pitchFamily="34" charset="-122"/>
                <a:cs typeface="MiSans" pitchFamily="34" charset="-120"/>
              </a:rPr>
              <a:t>01</a:t>
            </a:r>
            <a:endParaRPr lang="en-US" sz="1600" dirty="0"/>
          </a:p>
        </p:txBody>
      </p:sp>
      <p:sp>
        <p:nvSpPr>
          <p:cNvPr id="9" name="Text 3"/>
          <p:cNvSpPr/>
          <p:nvPr/>
        </p:nvSpPr>
        <p:spPr>
          <a:xfrm>
            <a:off x="6359525" y="2058035"/>
            <a:ext cx="4163695" cy="31115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Chu trình vòng đời</a:t>
            </a:r>
            <a:endParaRPr lang="en-US" sz="1600" dirty="0"/>
          </a:p>
        </p:txBody>
      </p:sp>
      <p:sp>
        <p:nvSpPr>
          <p:cNvPr id="10" name="Text 4"/>
          <p:cNvSpPr/>
          <p:nvPr/>
        </p:nvSpPr>
        <p:spPr>
          <a:xfrm>
            <a:off x="5787390" y="2390140"/>
            <a:ext cx="6000115" cy="1280319"/>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Vòng đời Activity tuân theo trình tự: onCreate → onStart → onResume khi khởi chạy; onPause → onStop nếu bị che khuất; onRestart → onStart → onResume khi quay lại; onPause → onStop → onDestroy khi kết thúc.</a:t>
            </a:r>
            <a:endParaRPr lang="en-US" sz="1600" dirty="0"/>
          </a:p>
        </p:txBody>
      </p:sp>
      <p:sp>
        <p:nvSpPr>
          <p:cNvPr id="11" name="Shape 5"/>
          <p:cNvSpPr/>
          <p:nvPr/>
        </p:nvSpPr>
        <p:spPr>
          <a:xfrm>
            <a:off x="10616841" y="4235231"/>
            <a:ext cx="684530" cy="676910"/>
          </a:xfrm>
          <a:prstGeom prst="rect">
            <a:avLst/>
          </a:prstGeom>
          <a:solidFill>
            <a:srgbClr val="000000">
              <a:alpha val="0"/>
            </a:srgbClr>
          </a:solidFill>
          <a:ln/>
        </p:spPr>
      </p:sp>
      <p:sp>
        <p:nvSpPr>
          <p:cNvPr id="12" name="Text 6"/>
          <p:cNvSpPr/>
          <p:nvPr/>
        </p:nvSpPr>
        <p:spPr>
          <a:xfrm>
            <a:off x="10616841" y="4235231"/>
            <a:ext cx="684530" cy="676910"/>
          </a:xfrm>
          <a:prstGeom prst="rect">
            <a:avLst/>
          </a:prstGeom>
          <a:noFill/>
          <a:ln/>
        </p:spPr>
        <p:txBody>
          <a:bodyPr wrap="square" lIns="0" tIns="0" rIns="0" bIns="0" rtlCol="0" anchor="t"/>
          <a:lstStyle/>
          <a:p>
            <a:pPr algn="just">
              <a:lnSpc>
                <a:spcPct val="110000"/>
              </a:lnSpc>
            </a:pPr>
            <a:r>
              <a:rPr lang="en-US" sz="4000" dirty="0">
                <a:solidFill>
                  <a:srgbClr val="23212C"/>
                </a:solidFill>
                <a:latin typeface="MiSans" pitchFamily="34" charset="0"/>
                <a:ea typeface="MiSans" pitchFamily="34" charset="-122"/>
                <a:cs typeface="MiSans" pitchFamily="34" charset="-120"/>
              </a:rPr>
              <a:t>02</a:t>
            </a:r>
            <a:endParaRPr lang="en-US" sz="1600" dirty="0"/>
          </a:p>
        </p:txBody>
      </p:sp>
      <p:sp>
        <p:nvSpPr>
          <p:cNvPr id="13" name="Text 7"/>
          <p:cNvSpPr/>
          <p:nvPr/>
        </p:nvSpPr>
        <p:spPr>
          <a:xfrm>
            <a:off x="6405880" y="4471035"/>
            <a:ext cx="4163695" cy="31115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Ý nghĩa của sơ đồ</a:t>
            </a:r>
            <a:endParaRPr lang="en-US" sz="1600" dirty="0"/>
          </a:p>
        </p:txBody>
      </p:sp>
      <p:sp>
        <p:nvSpPr>
          <p:cNvPr id="14" name="Text 8"/>
          <p:cNvSpPr/>
          <p:nvPr/>
        </p:nvSpPr>
        <p:spPr>
          <a:xfrm>
            <a:off x="5833745" y="4803140"/>
            <a:ext cx="6000115" cy="960239"/>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Sơ đồ vòng đời giúp lập trình viên hình dung rõ luồng chuyển trạng thái của Activity, từ đó đặt code xử lý đúng vị trí và tránh lỗi logic trong ứng dụng.</a:t>
            </a:r>
            <a:endParaRPr lang="en-US" sz="1600"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DECE8"/>
        </a:solidFill>
        <a:effectLst/>
      </p:bgPr>
    </p:bg>
    <p:spTree>
      <p:nvGrpSpPr>
        <p:cNvPr id="1" name=""/>
        <p:cNvGrpSpPr/>
        <p:nvPr/>
      </p:nvGrpSpPr>
      <p:grpSpPr>
        <a:xfrm>
          <a:off x="0" y="0"/>
          <a:ext cx="0" cy="0"/>
          <a:chOff x="0" y="0"/>
          <a:chExt cx="0" cy="0"/>
        </a:xfrm>
      </p:grpSpPr>
      <p:pic>
        <p:nvPicPr>
          <p:cNvPr id="2" name="Image 0" descr="https://kimi-img.moonshot.cn/pub/slides/slides_tmpl/image/25-09-02-15:08:11-d2r9fmpe3tpg8rchv4l0.jpg"/>
          <p:cNvPicPr>
            <a:picLocks noChangeAspect="1"/>
          </p:cNvPicPr>
          <p:nvPr/>
        </p:nvPicPr>
        <p:blipFill>
          <a:blip r:embed="rId3">
            <a:alphaModFix amt="6000"/>
          </a:blip>
          <a:srcRect l="12638" t="5848" r="12275" b="12863"/>
          <a:stretch/>
        </p:blipFill>
        <p:spPr>
          <a:xfrm>
            <a:off x="2540" y="-3810"/>
            <a:ext cx="12189460" cy="6858000"/>
          </a:xfrm>
          <a:prstGeom prst="rect">
            <a:avLst/>
          </a:prstGeom>
        </p:spPr>
      </p:pic>
      <p:sp>
        <p:nvSpPr>
          <p:cNvPr id="3" name="Text 0"/>
          <p:cNvSpPr/>
          <p:nvPr/>
        </p:nvSpPr>
        <p:spPr>
          <a:xfrm>
            <a:off x="4278630" y="2687955"/>
            <a:ext cx="3734435" cy="1330325"/>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Code ví dụ vòng đời</a:t>
            </a:r>
            <a:endParaRPr lang="en-US" sz="1600" dirty="0"/>
          </a:p>
        </p:txBody>
      </p:sp>
      <p:pic>
        <p:nvPicPr>
          <p:cNvPr id="4" name="Image 1" descr="https://kimi-img.moonshot.cn/pub/slides/slides_tmpl/image/25-09-02-15:08:06-d2r9flhe3tpg8rchv4i0.png"/>
          <p:cNvPicPr>
            <a:picLocks noChangeAspect="1"/>
          </p:cNvPicPr>
          <p:nvPr/>
        </p:nvPicPr>
        <p:blipFill>
          <a:blip r:embed="rId4"/>
          <a:stretch>
            <a:fillRect/>
          </a:stretch>
        </p:blipFill>
        <p:spPr>
          <a:xfrm rot="16200000">
            <a:off x="100330" y="2753360"/>
            <a:ext cx="3959225" cy="3211830"/>
          </a:xfrm>
          <a:prstGeom prst="rect">
            <a:avLst/>
          </a:prstGeom>
        </p:spPr>
      </p:pic>
      <p:pic>
        <p:nvPicPr>
          <p:cNvPr id="5" name="Image 2" descr="https://kimi-img.moonshot.cn/pub/slides/slides_tmpl/image/25-09-02-15:08:06-d2r9flhe3tpg8rchv4i0.png"/>
          <p:cNvPicPr>
            <a:picLocks noChangeAspect="1"/>
          </p:cNvPicPr>
          <p:nvPr/>
        </p:nvPicPr>
        <p:blipFill>
          <a:blip r:embed="rId4"/>
          <a:stretch>
            <a:fillRect/>
          </a:stretch>
        </p:blipFill>
        <p:spPr>
          <a:xfrm rot="16200000">
            <a:off x="8058785" y="2748280"/>
            <a:ext cx="3948430" cy="3211830"/>
          </a:xfrm>
          <a:prstGeom prst="rect">
            <a:avLst/>
          </a:prstGeom>
        </p:spPr>
      </p:pic>
      <p:pic>
        <p:nvPicPr>
          <p:cNvPr id="6" name="Image 3" descr="https://kimi-img.moonshot.cn/pub/slides/slides_tmpl/image/25-09-02-15:08:03-d2r9fkpe3tpg8rchv4fg.png"/>
          <p:cNvPicPr>
            <a:picLocks noChangeAspect="1"/>
          </p:cNvPicPr>
          <p:nvPr/>
        </p:nvPicPr>
        <p:blipFill>
          <a:blip r:embed="rId5"/>
          <a:stretch>
            <a:fillRect/>
          </a:stretch>
        </p:blipFill>
        <p:spPr>
          <a:xfrm>
            <a:off x="499745" y="569595"/>
            <a:ext cx="11139170" cy="1511300"/>
          </a:xfrm>
          <a:prstGeom prst="rect">
            <a:avLst/>
          </a:prstGeom>
        </p:spPr>
      </p:pic>
      <p:pic>
        <p:nvPicPr>
          <p:cNvPr id="7" name="Image 4" descr="https://kimi-img.moonshot.cn/pub/slides/slides_tmpl/image/25-09-02-15:08:06-d2r9flhe3tpg8rchv4hg.jpg"/>
          <p:cNvPicPr>
            <a:picLocks noChangeAspect="1"/>
          </p:cNvPicPr>
          <p:nvPr/>
        </p:nvPicPr>
        <p:blipFill>
          <a:blip r:embed="rId6"/>
          <a:srcRect t="19610" b="19610"/>
          <a:stretch/>
        </p:blipFill>
        <p:spPr>
          <a:xfrm>
            <a:off x="4215130" y="3916680"/>
            <a:ext cx="3747135" cy="2421890"/>
          </a:xfrm>
          <a:prstGeom prst="rect">
            <a:avLst/>
          </a:prstGeom>
        </p:spPr>
      </p:pic>
      <p:pic>
        <p:nvPicPr>
          <p:cNvPr id="8" name="Image 5" descr="https://kimi-img.moonshot.cn/pub/slides/slides_tmpl/image/25-09-02-15:07:44-d2r9fg1e3tpg8rchv450.png"/>
          <p:cNvPicPr>
            <a:picLocks noChangeAspect="1"/>
          </p:cNvPicPr>
          <p:nvPr/>
        </p:nvPicPr>
        <p:blipFill>
          <a:blip r:embed="rId7"/>
          <a:stretch>
            <a:fillRect/>
          </a:stretch>
        </p:blipFill>
        <p:spPr>
          <a:xfrm rot="10800000">
            <a:off x="7904480" y="569595"/>
            <a:ext cx="3734435" cy="481965"/>
          </a:xfrm>
          <a:prstGeom prst="rect">
            <a:avLst/>
          </a:prstGeom>
        </p:spPr>
      </p:pic>
      <p:pic>
        <p:nvPicPr>
          <p:cNvPr id="9" name="Image 6" descr="https://kimi-img.moonshot.cn/pub/slides/slides_tmpl/image/25-09-02-15:07:45-d2r9fg9e3tpg8rchv4c0.png"/>
          <p:cNvPicPr>
            <a:picLocks noChangeAspect="1"/>
          </p:cNvPicPr>
          <p:nvPr/>
        </p:nvPicPr>
        <p:blipFill>
          <a:blip r:embed="rId8"/>
          <a:stretch>
            <a:fillRect/>
          </a:stretch>
        </p:blipFill>
        <p:spPr>
          <a:xfrm>
            <a:off x="4215130" y="5486400"/>
            <a:ext cx="836930" cy="842010"/>
          </a:xfrm>
          <a:prstGeom prst="rect">
            <a:avLst/>
          </a:prstGeom>
        </p:spPr>
      </p:pic>
      <p:sp>
        <p:nvSpPr>
          <p:cNvPr id="10" name="Text 1"/>
          <p:cNvSpPr/>
          <p:nvPr/>
        </p:nvSpPr>
        <p:spPr>
          <a:xfrm>
            <a:off x="892810" y="806450"/>
            <a:ext cx="9060815"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Override các hàm callback</a:t>
            </a:r>
            <a:endParaRPr lang="en-US" sz="1600" dirty="0"/>
          </a:p>
        </p:txBody>
      </p:sp>
      <p:sp>
        <p:nvSpPr>
          <p:cNvPr id="11" name="Text 2"/>
          <p:cNvSpPr/>
          <p:nvPr/>
        </p:nvSpPr>
        <p:spPr>
          <a:xfrm>
            <a:off x="775335" y="1195705"/>
            <a:ext cx="10246360" cy="64015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Trong MainActivity, override các hàm onCreate, onStart, onResume, onPause, onStop, onDestroy và sử dụng Log.d để in tên hàm ra logcat.</a:t>
            </a:r>
            <a:endParaRPr lang="en-US" sz="1600" dirty="0"/>
          </a:p>
        </p:txBody>
      </p:sp>
      <p:sp>
        <p:nvSpPr>
          <p:cNvPr id="12" name="Text 3"/>
          <p:cNvSpPr/>
          <p:nvPr/>
        </p:nvSpPr>
        <p:spPr>
          <a:xfrm>
            <a:off x="812800" y="2885440"/>
            <a:ext cx="2322195" cy="6540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Quan sát vòng đời</a:t>
            </a:r>
            <a:endParaRPr lang="en-US" sz="1600" dirty="0"/>
          </a:p>
        </p:txBody>
      </p:sp>
      <p:sp>
        <p:nvSpPr>
          <p:cNvPr id="13" name="Text 4"/>
          <p:cNvSpPr/>
          <p:nvPr/>
        </p:nvSpPr>
        <p:spPr>
          <a:xfrm>
            <a:off x="653207" y="3524772"/>
            <a:ext cx="2859341" cy="224055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Khi chạy ứng dụng, logcat sẽ hiển thị trình tự callback theo thời gian thực. Bạn có thể quan sát vòng đời Activity thông qua các thao tác như mở app, chuyển sang app khác, xoay màn hình.</a:t>
            </a:r>
            <a:endParaRPr lang="en-US" sz="1600" dirty="0"/>
          </a:p>
        </p:txBody>
      </p:sp>
      <p:sp>
        <p:nvSpPr>
          <p:cNvPr id="14" name="Text 5"/>
          <p:cNvSpPr/>
          <p:nvPr/>
        </p:nvSpPr>
        <p:spPr>
          <a:xfrm>
            <a:off x="8765540" y="2874645"/>
            <a:ext cx="2322195"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Lợi ích của ví dụ</a:t>
            </a:r>
            <a:endParaRPr lang="en-US" sz="1600" dirty="0"/>
          </a:p>
        </p:txBody>
      </p:sp>
      <p:sp>
        <p:nvSpPr>
          <p:cNvPr id="15" name="Text 6"/>
          <p:cNvSpPr/>
          <p:nvPr/>
        </p:nvSpPr>
        <p:spPr>
          <a:xfrm>
            <a:off x="8605947" y="3513977"/>
            <a:ext cx="2859341" cy="160039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Ví dụ này giúp bạn hiểu rõ hơn về vòng đời Activity và cách các hàm callback hoạt động trong thực tế, từ đó áp dụng vào các dự án của mình.</a:t>
            </a:r>
            <a:endParaRPr lang="en-US" sz="1600"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215991"/>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2677161" y="4182745"/>
            <a:ext cx="6924040" cy="492125"/>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Ứng dụng và lưu ý</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80.png"/>
          <p:cNvPicPr>
            <a:picLocks noChangeAspect="1"/>
          </p:cNvPicPr>
          <p:nvPr/>
        </p:nvPicPr>
        <p:blipFill>
          <a:blip r:embed="rId3"/>
          <a:stretch>
            <a:fillRect/>
          </a:stretch>
        </p:blipFill>
        <p:spPr>
          <a:xfrm>
            <a:off x="7958455" y="1353820"/>
            <a:ext cx="3598545" cy="3079750"/>
          </a:xfrm>
          <a:prstGeom prst="rect">
            <a:avLst/>
          </a:prstGeom>
        </p:spPr>
      </p:pic>
      <p:pic>
        <p:nvPicPr>
          <p:cNvPr id="3" name="Image 1" descr="https://kimi-img.moonshot.cn/pub/slides/slides_tmpl/image/25-09-02-15:07:44-d2r9fg1e3tpg8rchv48g.png"/>
          <p:cNvPicPr>
            <a:picLocks noChangeAspect="1"/>
          </p:cNvPicPr>
          <p:nvPr/>
        </p:nvPicPr>
        <p:blipFill>
          <a:blip r:embed="rId4"/>
          <a:stretch>
            <a:fillRect/>
          </a:stretch>
        </p:blipFill>
        <p:spPr>
          <a:xfrm>
            <a:off x="4374515" y="1353185"/>
            <a:ext cx="3569970" cy="3080385"/>
          </a:xfrm>
          <a:prstGeom prst="rect">
            <a:avLst/>
          </a:prstGeom>
        </p:spPr>
      </p:pic>
      <p:pic>
        <p:nvPicPr>
          <p:cNvPr id="4" name="Image 2" descr="https://kimi-img.moonshot.cn/pub/slides/slides_tmpl/image/25-09-02-15:07:44-d2r9fg1e3tpg8rchv480.png"/>
          <p:cNvPicPr>
            <a:picLocks noChangeAspect="1"/>
          </p:cNvPicPr>
          <p:nvPr/>
        </p:nvPicPr>
        <p:blipFill>
          <a:blip r:embed="rId3"/>
          <a:stretch>
            <a:fillRect/>
          </a:stretch>
        </p:blipFill>
        <p:spPr>
          <a:xfrm>
            <a:off x="762000" y="1353185"/>
            <a:ext cx="3598545" cy="3079750"/>
          </a:xfrm>
          <a:prstGeom prst="rect">
            <a:avLst/>
          </a:prstGeom>
        </p:spPr>
      </p:pic>
      <p:sp>
        <p:nvSpPr>
          <p:cNvPr id="5" name="Text 0"/>
          <p:cNvSpPr/>
          <p:nvPr/>
        </p:nvSpPr>
        <p:spPr>
          <a:xfrm>
            <a:off x="542215" y="630866"/>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Ứng dụng thực tế vòng đời</a:t>
            </a:r>
            <a:endParaRPr lang="en-US" sz="1600" dirty="0"/>
          </a:p>
        </p:txBody>
      </p:sp>
      <p:pic>
        <p:nvPicPr>
          <p:cNvPr id="6" name="Image 3" descr="https://kimi-img.moonshot.cn/pub/slides/slides_tmpl/image/25-09-02-15:08:25-d2r9fq9e3tpg8rchv4n0.jpg"/>
          <p:cNvPicPr>
            <a:picLocks noChangeAspect="1"/>
          </p:cNvPicPr>
          <p:nvPr/>
        </p:nvPicPr>
        <p:blipFill>
          <a:blip r:embed="rId5"/>
          <a:srcRect l="-909" t="57034" r="909" b="24765"/>
          <a:stretch/>
        </p:blipFill>
        <p:spPr>
          <a:xfrm>
            <a:off x="655955" y="4432935"/>
            <a:ext cx="10901045" cy="1946275"/>
          </a:xfrm>
          <a:prstGeom prst="rect">
            <a:avLst/>
          </a:prstGeom>
        </p:spPr>
      </p:pic>
      <p:pic>
        <p:nvPicPr>
          <p:cNvPr id="7" name="Image 4" descr="https://kimi-img.moonshot.cn/pub/slides/slides_tmpl/image/25-09-02-15:07:44-d2r9fg1e3tpg8rchv450.png"/>
          <p:cNvPicPr>
            <a:picLocks noChangeAspect="1"/>
          </p:cNvPicPr>
          <p:nvPr/>
        </p:nvPicPr>
        <p:blipFill>
          <a:blip r:embed="rId6"/>
          <a:stretch>
            <a:fillRect/>
          </a:stretch>
        </p:blipFill>
        <p:spPr>
          <a:xfrm rot="10800000">
            <a:off x="7863205" y="812800"/>
            <a:ext cx="3734435" cy="299720"/>
          </a:xfrm>
          <a:prstGeom prst="rect">
            <a:avLst/>
          </a:prstGeom>
        </p:spPr>
      </p:pic>
      <p:pic>
        <p:nvPicPr>
          <p:cNvPr id="8" name="Image 5" descr="https://kimi-img.moonshot.cn/pub/slides/slides_tmpl/image/25-09-02-15:07:45-d2r9fg9e3tpg8rchv4c0.png"/>
          <p:cNvPicPr>
            <a:picLocks noChangeAspect="1"/>
          </p:cNvPicPr>
          <p:nvPr/>
        </p:nvPicPr>
        <p:blipFill>
          <a:blip r:embed="rId7"/>
          <a:stretch>
            <a:fillRect/>
          </a:stretch>
        </p:blipFill>
        <p:spPr>
          <a:xfrm>
            <a:off x="762000" y="5486400"/>
            <a:ext cx="836930" cy="842010"/>
          </a:xfrm>
          <a:prstGeom prst="rect">
            <a:avLst/>
          </a:prstGeom>
        </p:spPr>
      </p:pic>
      <p:sp>
        <p:nvSpPr>
          <p:cNvPr id="9" name="Text 1"/>
          <p:cNvSpPr/>
          <p:nvPr/>
        </p:nvSpPr>
        <p:spPr>
          <a:xfrm>
            <a:off x="907166" y="1559815"/>
            <a:ext cx="3562537" cy="276225"/>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Ứng dụng onPause()</a:t>
            </a:r>
            <a:endParaRPr lang="en-US" sz="1600" dirty="0"/>
          </a:p>
        </p:txBody>
      </p:sp>
      <p:sp>
        <p:nvSpPr>
          <p:cNvPr id="10" name="Text 2"/>
          <p:cNvSpPr/>
          <p:nvPr/>
        </p:nvSpPr>
        <p:spPr>
          <a:xfrm>
            <a:off x="831009" y="1867592"/>
            <a:ext cx="3360880" cy="1600398"/>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Trong thực tế, onPause() được sử dụng để tạm dừng phát video hoặc nhạc khi người dùng chuyển sang ứng dụng khác, giúp tiết kiệm tài nguyên và tránh giật hình.</a:t>
            </a:r>
            <a:endParaRPr lang="en-US" sz="1600" dirty="0"/>
          </a:p>
        </p:txBody>
      </p:sp>
      <p:sp>
        <p:nvSpPr>
          <p:cNvPr id="11" name="Text 3"/>
          <p:cNvSpPr/>
          <p:nvPr/>
        </p:nvSpPr>
        <p:spPr>
          <a:xfrm>
            <a:off x="4527759" y="1559815"/>
            <a:ext cx="3562537" cy="5810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Ứng dụng onSaveInstanceState()</a:t>
            </a:r>
            <a:endParaRPr lang="en-US" sz="1600" dirty="0"/>
          </a:p>
        </p:txBody>
      </p:sp>
      <p:sp>
        <p:nvSpPr>
          <p:cNvPr id="12" name="Text 4"/>
          <p:cNvSpPr/>
          <p:nvPr/>
        </p:nvSpPr>
        <p:spPr>
          <a:xfrm>
            <a:off x="4451602" y="1867592"/>
            <a:ext cx="3360880" cy="160039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Hàm onSaveInstanceState() được sử dụng để lưu dữ liệu tạm thời như văn bản đang nhập khi xoay màn hình, đảm bảo dữ liệu không bị mất và người dùng có trải nghiệm liền mạch.</a:t>
            </a:r>
            <a:endParaRPr lang="en-US" sz="1600" dirty="0"/>
          </a:p>
        </p:txBody>
      </p:sp>
      <p:sp>
        <p:nvSpPr>
          <p:cNvPr id="13" name="Text 5"/>
          <p:cNvSpPr/>
          <p:nvPr/>
        </p:nvSpPr>
        <p:spPr>
          <a:xfrm>
            <a:off x="8108397" y="1559815"/>
            <a:ext cx="3562537" cy="276225"/>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Ứng dụng onResume()</a:t>
            </a:r>
            <a:endParaRPr lang="en-US" sz="1600" dirty="0"/>
          </a:p>
        </p:txBody>
      </p:sp>
      <p:sp>
        <p:nvSpPr>
          <p:cNvPr id="14" name="Text 6"/>
          <p:cNvSpPr/>
          <p:nvPr/>
        </p:nvSpPr>
        <p:spPr>
          <a:xfrm>
            <a:off x="8032240" y="1867592"/>
            <a:ext cx="3360880" cy="1600398"/>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Hàm onResume() được sử dụng để làm mới dữ liệu khi quay lại ứng dụng, ví dụ như đồng bộ dữ liệu mới nhất từ server, giúp ứng dụng luôn hiển thị thông tin chính xác.</a:t>
            </a:r>
            <a:endParaRPr lang="en-US" sz="1600"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23212C"/>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635" y="0"/>
            <a:ext cx="12191365" cy="6858000"/>
          </a:xfrm>
          <a:prstGeom prst="rect">
            <a:avLst/>
          </a:prstGeom>
        </p:spPr>
      </p:pic>
      <p:pic>
        <p:nvPicPr>
          <p:cNvPr id="3" name="Image 1" descr="https://kimi-img.moonshot.cn/pub/slides/slides_tmpl/image/25-09-02-15:08:03-d2r9fkpe3tpg8rchv4g0.png"/>
          <p:cNvPicPr>
            <a:picLocks noChangeAspect="1"/>
          </p:cNvPicPr>
          <p:nvPr/>
        </p:nvPicPr>
        <p:blipFill>
          <a:blip r:embed="rId4"/>
          <a:stretch>
            <a:fillRect/>
          </a:stretch>
        </p:blipFill>
        <p:spPr>
          <a:xfrm>
            <a:off x="3241040" y="2223770"/>
            <a:ext cx="8062595" cy="1424940"/>
          </a:xfrm>
          <a:prstGeom prst="rect">
            <a:avLst/>
          </a:prstGeom>
        </p:spPr>
      </p:pic>
      <p:pic>
        <p:nvPicPr>
          <p:cNvPr id="4" name="Image 2" descr="https://kimi-img.moonshot.cn/pub/slides/slides_tmpl/image/25-09-02-15:08:03-d2r9fkpe3tpg8rchv4gg.png"/>
          <p:cNvPicPr>
            <a:picLocks noChangeAspect="1"/>
          </p:cNvPicPr>
          <p:nvPr/>
        </p:nvPicPr>
        <p:blipFill>
          <a:blip r:embed="rId5"/>
          <a:stretch>
            <a:fillRect/>
          </a:stretch>
        </p:blipFill>
        <p:spPr>
          <a:xfrm>
            <a:off x="3241040" y="4342130"/>
            <a:ext cx="8027035" cy="1551305"/>
          </a:xfrm>
          <a:prstGeom prst="rect">
            <a:avLst/>
          </a:prstGeom>
        </p:spPr>
      </p:pic>
      <p:pic>
        <p:nvPicPr>
          <p:cNvPr id="5" name="Image 3" descr="https://kimi-img.moonshot.cn/pub/slides/slides_tmpl/image/25-09-02-15:07:44-d2r9fg1e3tpg8rchv46g.png"/>
          <p:cNvPicPr>
            <a:picLocks noChangeAspect="1"/>
          </p:cNvPicPr>
          <p:nvPr/>
        </p:nvPicPr>
        <p:blipFill>
          <a:blip r:embed="rId6"/>
          <a:srcRect/>
          <a:stretch/>
        </p:blipFill>
        <p:spPr>
          <a:xfrm>
            <a:off x="683260" y="2014855"/>
            <a:ext cx="2235200" cy="1779270"/>
          </a:xfrm>
          <a:prstGeom prst="rect">
            <a:avLst/>
          </a:prstGeom>
        </p:spPr>
      </p:pic>
      <p:pic>
        <p:nvPicPr>
          <p:cNvPr id="6" name="Image 4" descr="https://kimi-img.moonshot.cn/pub/slides/slides_tmpl/image/25-09-02-15:07:43-d2r9ffpe3tpg8rchv440.png"/>
          <p:cNvPicPr>
            <a:picLocks noChangeAspect="1"/>
          </p:cNvPicPr>
          <p:nvPr/>
        </p:nvPicPr>
        <p:blipFill>
          <a:blip r:embed="rId7"/>
          <a:stretch>
            <a:fillRect/>
          </a:stretch>
        </p:blipFill>
        <p:spPr>
          <a:xfrm>
            <a:off x="683260" y="4231005"/>
            <a:ext cx="2235835" cy="1778635"/>
          </a:xfrm>
          <a:prstGeom prst="rect">
            <a:avLst/>
          </a:prstGeom>
        </p:spPr>
      </p:pic>
      <p:sp>
        <p:nvSpPr>
          <p:cNvPr id="7" name="Text 0"/>
          <p:cNvSpPr/>
          <p:nvPr/>
        </p:nvSpPr>
        <p:spPr>
          <a:xfrm>
            <a:off x="684530" y="901700"/>
            <a:ext cx="10718165" cy="833120"/>
          </a:xfrm>
          <a:prstGeom prst="rect">
            <a:avLst/>
          </a:prstGeom>
          <a:noFill/>
          <a:ln/>
        </p:spPr>
        <p:txBody>
          <a:bodyPr wrap="square" lIns="91440" tIns="45720" rIns="91440" bIns="45720" rtlCol="0" anchor="t"/>
          <a:lstStyle/>
          <a:p>
            <a:pPr>
              <a:lnSpc>
                <a:spcPct val="100000"/>
              </a:lnSpc>
            </a:pPr>
            <a:r>
              <a:rPr lang="en-US" sz="3600" b="1" dirty="0">
                <a:solidFill>
                  <a:srgbClr val="FFFFFF"/>
                </a:solidFill>
                <a:latin typeface="MiSans" pitchFamily="34" charset="0"/>
                <a:ea typeface="MiSans" pitchFamily="34" charset="-122"/>
                <a:cs typeface="MiSans" pitchFamily="34" charset="-120"/>
              </a:rPr>
              <a:t>Lưu ý khi override callback</a:t>
            </a:r>
            <a:endParaRPr lang="en-US" sz="1600" dirty="0"/>
          </a:p>
        </p:txBody>
      </p:sp>
      <p:pic>
        <p:nvPicPr>
          <p:cNvPr id="8" name="Image 5" descr="https://kimi-img.moonshot.cn/pub/slides/slides_tmpl/image/25-09-02-15:08:03-d2r9fkpe3tpg8rchv4h0.png"/>
          <p:cNvPicPr>
            <a:picLocks noChangeAspect="1"/>
          </p:cNvPicPr>
          <p:nvPr/>
        </p:nvPicPr>
        <p:blipFill>
          <a:blip r:embed="rId8"/>
          <a:stretch>
            <a:fillRect/>
          </a:stretch>
        </p:blipFill>
        <p:spPr>
          <a:xfrm>
            <a:off x="9159875" y="717550"/>
            <a:ext cx="2109470" cy="1028700"/>
          </a:xfrm>
          <a:prstGeom prst="rect">
            <a:avLst/>
          </a:prstGeom>
        </p:spPr>
      </p:pic>
      <p:sp>
        <p:nvSpPr>
          <p:cNvPr id="9" name="Shape 1"/>
          <p:cNvSpPr/>
          <p:nvPr/>
        </p:nvSpPr>
        <p:spPr>
          <a:xfrm>
            <a:off x="1507554" y="2178184"/>
            <a:ext cx="684530" cy="638765"/>
          </a:xfrm>
          <a:prstGeom prst="rect">
            <a:avLst/>
          </a:prstGeom>
          <a:solidFill>
            <a:srgbClr val="000000">
              <a:alpha val="0"/>
            </a:srgbClr>
          </a:solidFill>
          <a:ln/>
        </p:spPr>
      </p:sp>
      <p:sp>
        <p:nvSpPr>
          <p:cNvPr id="10" name="Text 2"/>
          <p:cNvSpPr/>
          <p:nvPr/>
        </p:nvSpPr>
        <p:spPr>
          <a:xfrm>
            <a:off x="1507554" y="2178184"/>
            <a:ext cx="684530" cy="638765"/>
          </a:xfrm>
          <a:prstGeom prst="rect">
            <a:avLst/>
          </a:prstGeom>
          <a:noFill/>
          <a:ln/>
        </p:spPr>
        <p:txBody>
          <a:bodyPr wrap="square" lIns="0" tIns="0" rIns="0" bIns="0" rtlCol="0" anchor="t"/>
          <a:lstStyle/>
          <a:p>
            <a:pPr algn="just">
              <a:lnSpc>
                <a:spcPct val="110000"/>
              </a:lnSpc>
            </a:pPr>
            <a:r>
              <a:rPr lang="en-US" sz="4000" dirty="0">
                <a:solidFill>
                  <a:srgbClr val="FFFFFF"/>
                </a:solidFill>
                <a:latin typeface="MiSans" pitchFamily="34" charset="0"/>
                <a:ea typeface="MiSans" pitchFamily="34" charset="-122"/>
                <a:cs typeface="MiSans" pitchFamily="34" charset="-120"/>
              </a:rPr>
              <a:t>01</a:t>
            </a:r>
            <a:endParaRPr lang="en-US" sz="1600" dirty="0"/>
          </a:p>
        </p:txBody>
      </p:sp>
      <p:sp>
        <p:nvSpPr>
          <p:cNvPr id="11" name="Text 3"/>
          <p:cNvSpPr/>
          <p:nvPr/>
        </p:nvSpPr>
        <p:spPr>
          <a:xfrm>
            <a:off x="927954" y="2816949"/>
            <a:ext cx="1747413" cy="581025"/>
          </a:xfrm>
          <a:prstGeom prst="rect">
            <a:avLst/>
          </a:prstGeom>
          <a:noFill/>
          <a:ln/>
        </p:spPr>
        <p:txBody>
          <a:bodyPr wrap="square" lIns="0" tIns="0" rIns="0" bIns="0" rtlCol="0" anchor="t">
            <a:spAutoFit/>
          </a:bodyPr>
          <a:lstStyle/>
          <a:p>
            <a:pPr>
              <a:lnSpc>
                <a:spcPct val="100000"/>
              </a:lnSpc>
            </a:pPr>
            <a:r>
              <a:rPr lang="en-US" sz="1800" b="1" dirty="0">
                <a:solidFill>
                  <a:srgbClr val="FFFFFF"/>
                </a:solidFill>
                <a:latin typeface="MiSans" pitchFamily="34" charset="0"/>
                <a:ea typeface="MiSans" pitchFamily="34" charset="-122"/>
                <a:cs typeface="MiSans" pitchFamily="34" charset="-120"/>
              </a:rPr>
              <a:t>Lưu ý về onCreate()</a:t>
            </a:r>
            <a:endParaRPr lang="en-US" sz="1600" dirty="0"/>
          </a:p>
        </p:txBody>
      </p:sp>
      <p:sp>
        <p:nvSpPr>
          <p:cNvPr id="12" name="Text 4"/>
          <p:cNvSpPr/>
          <p:nvPr/>
        </p:nvSpPr>
        <p:spPr>
          <a:xfrm>
            <a:off x="3524885" y="2406650"/>
            <a:ext cx="7628255"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FFFFFF"/>
                </a:solidFill>
                <a:latin typeface="MiSans" pitchFamily="34" charset="0"/>
                <a:ea typeface="MiSans" pitchFamily="34" charset="-122"/>
                <a:cs typeface="MiSans" pitchFamily="34" charset="-120"/>
              </a:rPr>
              <a:t>Không nên thực hiện các tác vụ nặng trong onCreate() vì sẽ làm chậm thời gian khởi động của ứng dụng. Thay vào đó, nên khởi tạo các tài nguyên cần thiết và để lại các tác vụ nặng cho các hàm khác.</a:t>
            </a:r>
            <a:endParaRPr lang="en-US" sz="1600" dirty="0"/>
          </a:p>
        </p:txBody>
      </p:sp>
      <p:sp>
        <p:nvSpPr>
          <p:cNvPr id="13" name="Shape 5"/>
          <p:cNvSpPr/>
          <p:nvPr/>
        </p:nvSpPr>
        <p:spPr>
          <a:xfrm>
            <a:off x="1507554" y="4427950"/>
            <a:ext cx="684530" cy="638765"/>
          </a:xfrm>
          <a:prstGeom prst="rect">
            <a:avLst/>
          </a:prstGeom>
          <a:solidFill>
            <a:srgbClr val="000000">
              <a:alpha val="0"/>
            </a:srgbClr>
          </a:solidFill>
          <a:ln/>
        </p:spPr>
      </p:sp>
      <p:sp>
        <p:nvSpPr>
          <p:cNvPr id="14" name="Text 6"/>
          <p:cNvSpPr/>
          <p:nvPr/>
        </p:nvSpPr>
        <p:spPr>
          <a:xfrm>
            <a:off x="1507554" y="4427950"/>
            <a:ext cx="684530" cy="638765"/>
          </a:xfrm>
          <a:prstGeom prst="rect">
            <a:avLst/>
          </a:prstGeom>
          <a:noFill/>
          <a:ln/>
        </p:spPr>
        <p:txBody>
          <a:bodyPr wrap="square" lIns="0" tIns="0" rIns="0" bIns="0" rtlCol="0" anchor="t"/>
          <a:lstStyle/>
          <a:p>
            <a:pPr algn="just">
              <a:lnSpc>
                <a:spcPct val="110000"/>
              </a:lnSpc>
            </a:pPr>
            <a:r>
              <a:rPr lang="en-US" sz="4000" dirty="0">
                <a:solidFill>
                  <a:srgbClr val="23212C"/>
                </a:solidFill>
                <a:latin typeface="MiSans" pitchFamily="34" charset="0"/>
                <a:ea typeface="MiSans" pitchFamily="34" charset="-122"/>
                <a:cs typeface="MiSans" pitchFamily="34" charset="-120"/>
              </a:rPr>
              <a:t>02</a:t>
            </a:r>
            <a:endParaRPr lang="en-US" sz="1600" dirty="0"/>
          </a:p>
        </p:txBody>
      </p:sp>
      <p:sp>
        <p:nvSpPr>
          <p:cNvPr id="15" name="Text 7"/>
          <p:cNvSpPr/>
          <p:nvPr/>
        </p:nvSpPr>
        <p:spPr>
          <a:xfrm>
            <a:off x="927954" y="5054015"/>
            <a:ext cx="1747413" cy="5810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Lưu ý về onDestroy()</a:t>
            </a:r>
            <a:endParaRPr lang="en-US" sz="1600" dirty="0"/>
          </a:p>
        </p:txBody>
      </p:sp>
      <p:sp>
        <p:nvSpPr>
          <p:cNvPr id="16" name="Text 8"/>
          <p:cNvSpPr/>
          <p:nvPr/>
        </p:nvSpPr>
        <p:spPr>
          <a:xfrm>
            <a:off x="3524885" y="4547870"/>
            <a:ext cx="7628255"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Giải phóng tài nguyên như camera, sensor trong onDestroy() để tránh rò rỉ bộ nhớ. Đồng thời, sử dụng ViewModel để lưu dữ liệu khi Activity bị tái tạo, giúp ứng dụng hoạt động ổn định.</a:t>
            </a:r>
            <a:endParaRPr lang="en-US" sz="1600"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215991"/>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2677161" y="4182745"/>
            <a:ext cx="6904990" cy="492125"/>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Tổng kết</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0" y="0"/>
            <a:ext cx="12191365" cy="6858000"/>
          </a:xfrm>
          <a:prstGeom prst="rect">
            <a:avLst/>
          </a:prstGeom>
        </p:spPr>
      </p:pic>
      <p:sp>
        <p:nvSpPr>
          <p:cNvPr id="3" name="Text 0"/>
          <p:cNvSpPr/>
          <p:nvPr/>
        </p:nvSpPr>
        <p:spPr>
          <a:xfrm>
            <a:off x="542215" y="789616"/>
            <a:ext cx="8152877" cy="833184"/>
          </a:xfrm>
          <a:prstGeom prst="rect">
            <a:avLst/>
          </a:prstGeom>
          <a:noFill/>
          <a:ln/>
        </p:spPr>
        <p:txBody>
          <a:bodyPr wrap="square" lIns="91440" tIns="45720" rIns="91440" bIns="45720" rtlCol="0" anchor="t"/>
          <a:lstStyle/>
          <a:p>
            <a:pPr>
              <a:lnSpc>
                <a:spcPct val="100000"/>
              </a:lnSpc>
            </a:pPr>
            <a:r>
              <a:rPr lang="en-US" sz="3600" b="1" dirty="0">
                <a:solidFill>
                  <a:srgbClr val="000000"/>
                </a:solidFill>
                <a:latin typeface="MiSans" pitchFamily="34" charset="0"/>
                <a:ea typeface="MiSans" pitchFamily="34" charset="-122"/>
                <a:cs typeface="MiSans" pitchFamily="34" charset="-120"/>
              </a:rPr>
              <a:t>Tóm tắt vòng đời Activity</a:t>
            </a:r>
            <a:endParaRPr lang="en-US" sz="1600" dirty="0"/>
          </a:p>
        </p:txBody>
      </p:sp>
      <p:pic>
        <p:nvPicPr>
          <p:cNvPr id="4" name="Image 1" descr="https://kimi-img.moonshot.cn/pub/slides/slides_tmpl/image/25-09-02-15:07:44-d2r9fg1e3tpg8rchv4bg.png"/>
          <p:cNvPicPr>
            <a:picLocks noChangeAspect="1"/>
          </p:cNvPicPr>
          <p:nvPr/>
        </p:nvPicPr>
        <p:blipFill>
          <a:blip r:embed="rId4"/>
          <a:stretch>
            <a:fillRect/>
          </a:stretch>
        </p:blipFill>
        <p:spPr>
          <a:xfrm>
            <a:off x="709295" y="1628775"/>
            <a:ext cx="5315585" cy="4543425"/>
          </a:xfrm>
          <a:prstGeom prst="rect">
            <a:avLst/>
          </a:prstGeom>
        </p:spPr>
      </p:pic>
      <p:pic>
        <p:nvPicPr>
          <p:cNvPr id="5" name="Image 2" descr="https://kimi-img.moonshot.cn/pub/slides/slides_tmpl/image/25-09-02-15:07:44-d2r9fg1e3tpg8rchv4bg.png"/>
          <p:cNvPicPr>
            <a:picLocks noChangeAspect="1"/>
          </p:cNvPicPr>
          <p:nvPr/>
        </p:nvPicPr>
        <p:blipFill>
          <a:blip r:embed="rId4"/>
          <a:stretch>
            <a:fillRect/>
          </a:stretch>
        </p:blipFill>
        <p:spPr>
          <a:xfrm>
            <a:off x="6096635" y="1623060"/>
            <a:ext cx="5497195" cy="4543425"/>
          </a:xfrm>
          <a:prstGeom prst="rect">
            <a:avLst/>
          </a:prstGeom>
        </p:spPr>
      </p:pic>
      <p:pic>
        <p:nvPicPr>
          <p:cNvPr id="6" name="Image 3" descr="https://kimi-img.moonshot.cn/pub/slides/slides_tmpl/image/25-09-02-15:07:44-d2r9fg1e3tpg8rchv450.png"/>
          <p:cNvPicPr>
            <a:picLocks noChangeAspect="1"/>
          </p:cNvPicPr>
          <p:nvPr/>
        </p:nvPicPr>
        <p:blipFill>
          <a:blip r:embed="rId5"/>
          <a:stretch>
            <a:fillRect/>
          </a:stretch>
        </p:blipFill>
        <p:spPr>
          <a:xfrm rot="10800000">
            <a:off x="1450975" y="5989955"/>
            <a:ext cx="3742055" cy="188595"/>
          </a:xfrm>
          <a:prstGeom prst="rect">
            <a:avLst/>
          </a:prstGeom>
        </p:spPr>
      </p:pic>
      <p:pic>
        <p:nvPicPr>
          <p:cNvPr id="7" name="Image 4" descr="https://kimi-img.moonshot.cn/pub/slides/slides_tmpl/image/25-09-02-15:07:44-d2r9fg1e3tpg8rchv450.png"/>
          <p:cNvPicPr>
            <a:picLocks noChangeAspect="1"/>
          </p:cNvPicPr>
          <p:nvPr/>
        </p:nvPicPr>
        <p:blipFill>
          <a:blip r:embed="rId5"/>
          <a:stretch>
            <a:fillRect/>
          </a:stretch>
        </p:blipFill>
        <p:spPr>
          <a:xfrm rot="10800000">
            <a:off x="6827520" y="1623060"/>
            <a:ext cx="3742055" cy="188595"/>
          </a:xfrm>
          <a:prstGeom prst="rect">
            <a:avLst/>
          </a:prstGeom>
        </p:spPr>
      </p:pic>
      <p:sp>
        <p:nvSpPr>
          <p:cNvPr id="8" name="Text 1"/>
          <p:cNvSpPr/>
          <p:nvPr/>
        </p:nvSpPr>
        <p:spPr>
          <a:xfrm>
            <a:off x="929700" y="2056981"/>
            <a:ext cx="2073657" cy="8858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Vòng đời Activity quan trọng</a:t>
            </a:r>
            <a:endParaRPr lang="en-US" sz="1600" dirty="0"/>
          </a:p>
        </p:txBody>
      </p:sp>
      <p:sp>
        <p:nvSpPr>
          <p:cNvPr id="9" name="Text 2"/>
          <p:cNvSpPr/>
          <p:nvPr/>
        </p:nvSpPr>
        <p:spPr>
          <a:xfrm>
            <a:off x="849630" y="2632710"/>
            <a:ext cx="2560320" cy="224055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Vòng đời Activity là nền tảng quan trọng giúp lập trình viên kiểm soát trạng thái của ứng dụng Android, từ khởi tạo đến huỷ. Hiểu rõ vòng đời giúp tối ưu hiệu suất và tránh lỗi crash.</a:t>
            </a:r>
            <a:endParaRPr lang="en-US" sz="1600" dirty="0"/>
          </a:p>
        </p:txBody>
      </p:sp>
      <p:sp>
        <p:nvSpPr>
          <p:cNvPr id="10" name="Text 3"/>
          <p:cNvSpPr/>
          <p:nvPr/>
        </p:nvSpPr>
        <p:spPr>
          <a:xfrm>
            <a:off x="3634992" y="2056981"/>
            <a:ext cx="2073657" cy="5810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Các hàm callback</a:t>
            </a:r>
            <a:endParaRPr lang="en-US" sz="1600" dirty="0"/>
          </a:p>
        </p:txBody>
      </p:sp>
      <p:sp>
        <p:nvSpPr>
          <p:cNvPr id="11" name="Text 4"/>
          <p:cNvSpPr/>
          <p:nvPr/>
        </p:nvSpPr>
        <p:spPr>
          <a:xfrm>
            <a:off x="3555365" y="2632710"/>
            <a:ext cx="2560320" cy="256063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Các hàm callback như onCreate(), onStart(), onResume(), onPause(), onStop(), onDestroy() giúp bạn quản lý trạng thái của Activity một cách hiệu quả, từ đó tạo trải nghiệm mượt mà cho người dùng.</a:t>
            </a:r>
            <a:endParaRPr lang="en-US" sz="1600" dirty="0"/>
          </a:p>
        </p:txBody>
      </p:sp>
      <p:sp>
        <p:nvSpPr>
          <p:cNvPr id="12" name="Text 5"/>
          <p:cNvSpPr/>
          <p:nvPr/>
        </p:nvSpPr>
        <p:spPr>
          <a:xfrm>
            <a:off x="6340284" y="2056981"/>
            <a:ext cx="2073657" cy="2762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Lưu trữ dữ liệu</a:t>
            </a:r>
            <a:endParaRPr lang="en-US" sz="1600" dirty="0"/>
          </a:p>
        </p:txBody>
      </p:sp>
      <p:sp>
        <p:nvSpPr>
          <p:cNvPr id="13" name="Text 6"/>
          <p:cNvSpPr/>
          <p:nvPr/>
        </p:nvSpPr>
        <p:spPr>
          <a:xfrm>
            <a:off x="6260465" y="2632710"/>
            <a:ext cx="2560320" cy="192047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Sử dụng ViewModel và onSaveInstanceState() để lưu trữ dữ liệu tạm thời khi Activity bị tái tạo, giúp tránh mất dữ liệu và tăng độ ổn định của ứng dụng.</a:t>
            </a:r>
            <a:endParaRPr lang="en-US" sz="1600" dirty="0"/>
          </a:p>
        </p:txBody>
      </p:sp>
      <p:sp>
        <p:nvSpPr>
          <p:cNvPr id="14" name="Text 7"/>
          <p:cNvSpPr/>
          <p:nvPr/>
        </p:nvSpPr>
        <p:spPr>
          <a:xfrm>
            <a:off x="9045577" y="2056981"/>
            <a:ext cx="2073657" cy="581025"/>
          </a:xfrm>
          <a:prstGeom prst="rect">
            <a:avLst/>
          </a:prstGeom>
          <a:noFill/>
          <a:ln/>
        </p:spPr>
        <p:txBody>
          <a:bodyPr wrap="square" lIns="0" tIns="0" rIns="0" bIns="0" rtlCol="0" anchor="t">
            <a:spAutoFit/>
          </a:bodyPr>
          <a:lstStyle/>
          <a:p>
            <a:pPr>
              <a:lnSpc>
                <a:spcPct val="100000"/>
              </a:lnSpc>
            </a:pPr>
            <a:r>
              <a:rPr lang="en-US" sz="1800" b="1" dirty="0">
                <a:solidFill>
                  <a:srgbClr val="000000"/>
                </a:solidFill>
                <a:latin typeface="MiSans" pitchFamily="34" charset="0"/>
                <a:ea typeface="MiSans" pitchFamily="34" charset="-122"/>
                <a:cs typeface="MiSans" pitchFamily="34" charset="-120"/>
              </a:rPr>
              <a:t>Tối ưu tài nguyên</a:t>
            </a:r>
            <a:endParaRPr lang="en-US" sz="1600" dirty="0"/>
          </a:p>
        </p:txBody>
      </p:sp>
      <p:sp>
        <p:nvSpPr>
          <p:cNvPr id="15" name="Text 8"/>
          <p:cNvSpPr/>
          <p:nvPr/>
        </p:nvSpPr>
        <p:spPr>
          <a:xfrm>
            <a:off x="8965565" y="2632710"/>
            <a:ext cx="2560320" cy="192047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Giải phóng tài nguyên trong onDestroy() để tránh rò rỉ bộ nhớ và đảm bảo ứng dụng sử dụng tài nguyên hiệu quả, từ đó tăng tuổi thọ pin của thiết bị.</a:t>
            </a:r>
            <a:endParaRPr lang="en-US" sz="1600"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E7E6E6"/>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pic>
        <p:nvPicPr>
          <p:cNvPr id="3" name="Image 1" descr="https://kimi-img.moonshot.cn/pub/slides/slides_tmpl/image/25-09-02-15:08:02-d2r9fkhe3tpg8rchv4e0.jpeg"/>
          <p:cNvPicPr>
            <a:picLocks noChangeAspect="1"/>
          </p:cNvPicPr>
          <p:nvPr/>
        </p:nvPicPr>
        <p:blipFill>
          <a:blip r:embed="rId4"/>
          <a:stretch>
            <a:fillRect/>
          </a:stretch>
        </p:blipFill>
        <p:spPr>
          <a:xfrm>
            <a:off x="9812178" y="3757930"/>
            <a:ext cx="1774090" cy="2316681"/>
          </a:xfrm>
          <a:prstGeom prst="rect">
            <a:avLst/>
          </a:prstGeom>
        </p:spPr>
      </p:pic>
      <p:pic>
        <p:nvPicPr>
          <p:cNvPr id="4" name="Image 2" descr="https://kimi-img.moonshot.cn/pub/slides/slides_tmpl/image/25-09-02-15:08:02-d2r9fkhe3tpg8rchv4f0.png"/>
          <p:cNvPicPr>
            <a:picLocks noChangeAspect="1"/>
          </p:cNvPicPr>
          <p:nvPr/>
        </p:nvPicPr>
        <p:blipFill>
          <a:blip r:embed="rId5"/>
          <a:srcRect l="10185" t="13690" r="23875"/>
          <a:stretch/>
        </p:blipFill>
        <p:spPr>
          <a:xfrm>
            <a:off x="9703345" y="3637915"/>
            <a:ext cx="1767840" cy="2313940"/>
          </a:xfrm>
          <a:prstGeom prst="rect">
            <a:avLst/>
          </a:prstGeom>
        </p:spPr>
      </p:pic>
      <p:pic>
        <p:nvPicPr>
          <p:cNvPr id="5" name="Image 3" descr="https://kimi-img.moonshot.cn/pub/slides/slides_tmpl/image/25-09-02-15:08:25-d2r9fq9e3tpg8rchv4ng.jpg"/>
          <p:cNvPicPr>
            <a:picLocks noChangeAspect="1"/>
          </p:cNvPicPr>
          <p:nvPr/>
        </p:nvPicPr>
        <p:blipFill>
          <a:blip r:embed="rId6"/>
          <a:srcRect l="20775" r="20775"/>
          <a:stretch/>
        </p:blipFill>
        <p:spPr>
          <a:xfrm>
            <a:off x="809402" y="1588447"/>
            <a:ext cx="4458831" cy="4582500"/>
          </a:xfrm>
          <a:prstGeom prst="rect">
            <a:avLst/>
          </a:prstGeom>
        </p:spPr>
      </p:pic>
      <p:sp>
        <p:nvSpPr>
          <p:cNvPr id="6" name="Text 0"/>
          <p:cNvSpPr/>
          <p:nvPr/>
        </p:nvSpPr>
        <p:spPr>
          <a:xfrm>
            <a:off x="542290" y="829310"/>
            <a:ext cx="987044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Câu khẩu hiệu kết thúc</a:t>
            </a:r>
            <a:endParaRPr lang="en-US" sz="1600" dirty="0"/>
          </a:p>
        </p:txBody>
      </p:sp>
      <p:pic>
        <p:nvPicPr>
          <p:cNvPr id="7" name="Image 4" descr="https://kimi-img.moonshot.cn/pub/slides/slides_tmpl/image/25-09-02-15:07:45-d2r9fg9e3tpg8rchv4c0.png"/>
          <p:cNvPicPr>
            <a:picLocks noChangeAspect="1"/>
          </p:cNvPicPr>
          <p:nvPr/>
        </p:nvPicPr>
        <p:blipFill>
          <a:blip r:embed="rId7"/>
          <a:stretch>
            <a:fillRect/>
          </a:stretch>
        </p:blipFill>
        <p:spPr>
          <a:xfrm>
            <a:off x="9994265" y="749300"/>
            <a:ext cx="1477010" cy="1485900"/>
          </a:xfrm>
          <a:prstGeom prst="rect">
            <a:avLst/>
          </a:prstGeom>
        </p:spPr>
      </p:pic>
      <p:sp>
        <p:nvSpPr>
          <p:cNvPr id="8" name="Text 1"/>
          <p:cNvSpPr/>
          <p:nvPr/>
        </p:nvSpPr>
        <p:spPr>
          <a:xfrm>
            <a:off x="5685519" y="1927860"/>
            <a:ext cx="3686175" cy="31115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Khẩu hiệu</a:t>
            </a:r>
            <a:endParaRPr lang="en-US" sz="1600" dirty="0"/>
          </a:p>
        </p:txBody>
      </p:sp>
      <p:sp>
        <p:nvSpPr>
          <p:cNvPr id="9" name="Text 2"/>
          <p:cNvSpPr/>
          <p:nvPr/>
        </p:nvSpPr>
        <p:spPr>
          <a:xfrm>
            <a:off x="5599430" y="2235200"/>
            <a:ext cx="3768725" cy="1920478"/>
          </a:xfrm>
          <a:prstGeom prst="rect">
            <a:avLst/>
          </a:prstGeom>
          <a:noFill/>
          <a:ln/>
        </p:spPr>
        <p:txBody>
          <a:bodyPr wrap="square" lIns="91440" tIns="45720" rIns="91440" bIns="45720" rtlCol="0" anchor="t">
            <a:spAutoFit/>
          </a:bodyPr>
          <a:lstStyle/>
          <a:p>
            <a:pPr algn="just">
              <a:lnSpc>
                <a:spcPct val="150000"/>
              </a:lnSpc>
            </a:pPr>
            <a:r>
              <a:rPr lang="en-US" sz="1400" dirty="0">
                <a:solidFill>
                  <a:srgbClr val="000000"/>
                </a:solidFill>
                <a:latin typeface="MiSans" pitchFamily="34" charset="0"/>
                <a:ea typeface="MiSans" pitchFamily="34" charset="-122"/>
                <a:cs typeface="MiSans" pitchFamily="34" charset="-120"/>
              </a:rPr>
              <a:t>Một Activity sống – rồi chết – và bạn là người kiểm soát điều đó! Hiểu vòng đời Activity giúp bạn tạo ra những ứng dụng Android ổn định, hiệu quả và mang lại trải nghiệm tuyệt vời cho người dùng. Chúc bạn thành công!</a:t>
            </a:r>
            <a:endParaRPr lang="en-US" sz="1600"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23212C"/>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19000"/>
          </a:blip>
          <a:srcRect l="2170" t="10337" r="2041" b="10761"/>
          <a:stretch/>
        </p:blipFill>
        <p:spPr>
          <a:xfrm>
            <a:off x="0" y="0"/>
            <a:ext cx="12191365" cy="6858000"/>
          </a:xfrm>
          <a:prstGeom prst="rect">
            <a:avLst/>
          </a:prstGeom>
        </p:spPr>
      </p:pic>
      <p:pic>
        <p:nvPicPr>
          <p:cNvPr id="3" name="Image 1" descr="https://kimi-img.moonshot.cn/pub/slides/slides_tmpl/image/25-09-02-15:07:43-d2r9ffpe3tpg8rchv42g.png"/>
          <p:cNvPicPr>
            <a:picLocks noChangeAspect="1"/>
          </p:cNvPicPr>
          <p:nvPr/>
        </p:nvPicPr>
        <p:blipFill>
          <a:blip r:embed="rId4"/>
          <a:srcRect l="-1978" t="-5034" r="-1381" b="-4457"/>
          <a:stretch/>
        </p:blipFill>
        <p:spPr>
          <a:xfrm>
            <a:off x="1329690" y="1156970"/>
            <a:ext cx="9756775" cy="4500880"/>
          </a:xfrm>
          <a:prstGeom prst="rect">
            <a:avLst/>
          </a:prstGeom>
        </p:spPr>
      </p:pic>
      <p:sp>
        <p:nvSpPr>
          <p:cNvPr id="4" name="Text 0"/>
          <p:cNvSpPr/>
          <p:nvPr/>
        </p:nvSpPr>
        <p:spPr>
          <a:xfrm>
            <a:off x="2473325" y="2508250"/>
            <a:ext cx="7729855" cy="920750"/>
          </a:xfrm>
          <a:prstGeom prst="rect">
            <a:avLst/>
          </a:prstGeom>
          <a:noFill/>
          <a:ln/>
        </p:spPr>
        <p:txBody>
          <a:bodyPr wrap="square" lIns="99695" tIns="49784" rIns="99695" bIns="49784" rtlCol="0" anchor="t">
            <a:spAutoFit/>
          </a:bodyPr>
          <a:lstStyle/>
          <a:p>
            <a:pPr algn="ctr">
              <a:lnSpc>
                <a:spcPct val="100000"/>
              </a:lnSpc>
            </a:pPr>
            <a:r>
              <a:rPr lang="en-US" sz="6000" dirty="0">
                <a:solidFill>
                  <a:srgbClr val="FFFFFF"/>
                </a:solidFill>
                <a:latin typeface="MiSans" pitchFamily="34" charset="0"/>
                <a:ea typeface="MiSans" pitchFamily="34" charset="-122"/>
                <a:cs typeface="MiSans" pitchFamily="34" charset="-120"/>
              </a:rPr>
              <a:t>THANK YOU</a:t>
            </a:r>
            <a:endParaRPr lang="en-US" sz="1600" dirty="0"/>
          </a:p>
        </p:txBody>
      </p:sp>
      <p:pic>
        <p:nvPicPr>
          <p:cNvPr id="5" name="Image 2" descr="https://kimi-img.moonshot.cn/pub/slides/slides_tmpl/image/25-09-02-15:08:03-d2r9fkpe3tpg8rchv4h0.png"/>
          <p:cNvPicPr>
            <a:picLocks noChangeAspect="1"/>
          </p:cNvPicPr>
          <p:nvPr/>
        </p:nvPicPr>
        <p:blipFill>
          <a:blip r:embed="rId5"/>
          <a:stretch>
            <a:fillRect/>
          </a:stretch>
        </p:blipFill>
        <p:spPr>
          <a:xfrm>
            <a:off x="9304020" y="1044575"/>
            <a:ext cx="2109470" cy="1028700"/>
          </a:xfrm>
          <a:prstGeom prst="rect">
            <a:avLst/>
          </a:prstGeom>
        </p:spPr>
      </p:pic>
      <p:pic>
        <p:nvPicPr>
          <p:cNvPr id="6" name="Image 3" descr="https://kimi-img.moonshot.cn/pub/slides/slides_tmpl/image/25-09-02-15:08:03-d2r9fkpe3tpg8rchv4gg.png"/>
          <p:cNvPicPr>
            <a:picLocks noChangeAspect="1"/>
          </p:cNvPicPr>
          <p:nvPr/>
        </p:nvPicPr>
        <p:blipFill>
          <a:blip r:embed="rId6"/>
          <a:stretch>
            <a:fillRect/>
          </a:stretch>
        </p:blipFill>
        <p:spPr>
          <a:xfrm>
            <a:off x="0" y="6670040"/>
            <a:ext cx="12191365" cy="200660"/>
          </a:xfrm>
          <a:prstGeom prst="rect">
            <a:avLst/>
          </a:prstGeom>
        </p:spPr>
      </p:pic>
      <p:pic>
        <p:nvPicPr>
          <p:cNvPr id="7" name="Image 4" descr="https://kimi-img.moonshot.cn/pub/slides/slides_tmpl/image/25-09-02-15:07:43-d2r9ffpe3tpg8rchv410.png"/>
          <p:cNvPicPr>
            <a:picLocks noChangeAspect="1"/>
          </p:cNvPicPr>
          <p:nvPr/>
        </p:nvPicPr>
        <p:blipFill>
          <a:blip r:embed="rId7"/>
          <a:stretch>
            <a:fillRect/>
          </a:stretch>
        </p:blipFill>
        <p:spPr>
          <a:xfrm flipH="1" flipV="1">
            <a:off x="10878185" y="0"/>
            <a:ext cx="1323340" cy="2232025"/>
          </a:xfrm>
          <a:prstGeom prst="rect">
            <a:avLst/>
          </a:prstGeom>
        </p:spPr>
      </p:pic>
      <p:pic>
        <p:nvPicPr>
          <p:cNvPr id="8" name="Image 5" descr="https://kimi-img.moonshot.cn/pub/slides/slides_tmpl/image/25-09-02-15:07:43-d2r9ffpe3tpg8rchv410.png"/>
          <p:cNvPicPr>
            <a:picLocks noChangeAspect="1"/>
          </p:cNvPicPr>
          <p:nvPr/>
        </p:nvPicPr>
        <p:blipFill>
          <a:blip r:embed="rId7"/>
          <a:stretch>
            <a:fillRect/>
          </a:stretch>
        </p:blipFill>
        <p:spPr>
          <a:xfrm>
            <a:off x="0" y="4625975"/>
            <a:ext cx="1323340" cy="2232025"/>
          </a:xfrm>
          <a:prstGeom prst="rect">
            <a:avLst/>
          </a:prstGeom>
        </p:spPr>
      </p:pic>
      <p:pic>
        <p:nvPicPr>
          <p:cNvPr id="9" name="Image 6" descr="https://kimi-img.moonshot.cn/pub/slides/slides_tmpl/image/25-09-02-15:07:45-d2r9fg9e3tpg8rchv4c0.png"/>
          <p:cNvPicPr>
            <a:picLocks noChangeAspect="1"/>
          </p:cNvPicPr>
          <p:nvPr/>
        </p:nvPicPr>
        <p:blipFill>
          <a:blip r:embed="rId8"/>
          <a:stretch>
            <a:fillRect/>
          </a:stretch>
        </p:blipFill>
        <p:spPr>
          <a:xfrm>
            <a:off x="987425" y="3793490"/>
            <a:ext cx="1062355" cy="1069340"/>
          </a:xfrm>
          <a:prstGeom prst="rect">
            <a:avLst/>
          </a:prstGeom>
        </p:spPr>
      </p:pic>
      <p:sp>
        <p:nvSpPr>
          <p:cNvPr id="12" name="Text 2"/>
          <p:cNvSpPr/>
          <p:nvPr/>
        </p:nvSpPr>
        <p:spPr>
          <a:xfrm>
            <a:off x="3938270" y="4526915"/>
            <a:ext cx="311150"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4"/>
          <p:cNvSpPr/>
          <p:nvPr/>
        </p:nvSpPr>
        <p:spPr>
          <a:xfrm>
            <a:off x="6095365" y="4534535"/>
            <a:ext cx="354330" cy="32829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BAB4B4"/>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94806" y="0"/>
            <a:ext cx="12191365" cy="6858000"/>
          </a:xfrm>
          <a:prstGeom prst="rect">
            <a:avLst/>
          </a:prstGeom>
        </p:spPr>
      </p:pic>
      <p:pic>
        <p:nvPicPr>
          <p:cNvPr id="3" name="Image 1" descr="https://kimi-img.moonshot.cn/pub/slides/slides_tmpl/image/25-09-02-15:07:43-d2r9ffpe3tpg8rchv440.png"/>
          <p:cNvPicPr>
            <a:picLocks noChangeAspect="1"/>
          </p:cNvPicPr>
          <p:nvPr/>
        </p:nvPicPr>
        <p:blipFill>
          <a:blip r:embed="rId4"/>
          <a:stretch>
            <a:fillRect/>
          </a:stretch>
        </p:blipFill>
        <p:spPr>
          <a:xfrm>
            <a:off x="3079750" y="883285"/>
            <a:ext cx="2374900" cy="2374900"/>
          </a:xfrm>
          <a:prstGeom prst="rect">
            <a:avLst/>
          </a:prstGeom>
        </p:spPr>
      </p:pic>
      <p:pic>
        <p:nvPicPr>
          <p:cNvPr id="4" name="Image 2" descr="https://kimi-img.moonshot.cn/pub/slides/slides_tmpl/image/25-09-02-15:07:43-d2r9ffpe3tpg8rchv440.png"/>
          <p:cNvPicPr>
            <a:picLocks noChangeAspect="1"/>
          </p:cNvPicPr>
          <p:nvPr/>
        </p:nvPicPr>
        <p:blipFill>
          <a:blip r:embed="rId4"/>
          <a:stretch>
            <a:fillRect/>
          </a:stretch>
        </p:blipFill>
        <p:spPr>
          <a:xfrm>
            <a:off x="5807710" y="883285"/>
            <a:ext cx="2374900" cy="2374900"/>
          </a:xfrm>
          <a:prstGeom prst="rect">
            <a:avLst/>
          </a:prstGeom>
        </p:spPr>
      </p:pic>
      <p:pic>
        <p:nvPicPr>
          <p:cNvPr id="5" name="Image 3" descr="https://kimi-img.moonshot.cn/pub/slides/slides_tmpl/image/25-09-02-15:07:43-d2r9ffpe3tpg8rchv440.png"/>
          <p:cNvPicPr>
            <a:picLocks noChangeAspect="1"/>
          </p:cNvPicPr>
          <p:nvPr/>
        </p:nvPicPr>
        <p:blipFill>
          <a:blip r:embed="rId4"/>
          <a:stretch>
            <a:fillRect/>
          </a:stretch>
        </p:blipFill>
        <p:spPr>
          <a:xfrm>
            <a:off x="8809355" y="883285"/>
            <a:ext cx="2374900" cy="2374900"/>
          </a:xfrm>
          <a:prstGeom prst="rect">
            <a:avLst/>
          </a:prstGeom>
        </p:spPr>
      </p:pic>
      <p:pic>
        <p:nvPicPr>
          <p:cNvPr id="6" name="Image 4" descr="https://kimi-img.moonshot.cn/pub/slides/slides_tmpl/image/25-09-02-15:07:43-d2r9ffpe3tpg8rchv440.png"/>
          <p:cNvPicPr>
            <a:picLocks noChangeAspect="1"/>
          </p:cNvPicPr>
          <p:nvPr/>
        </p:nvPicPr>
        <p:blipFill>
          <a:blip r:embed="rId4"/>
          <a:stretch>
            <a:fillRect/>
          </a:stretch>
        </p:blipFill>
        <p:spPr>
          <a:xfrm>
            <a:off x="4512310" y="3745865"/>
            <a:ext cx="2374900" cy="2374900"/>
          </a:xfrm>
          <a:prstGeom prst="rect">
            <a:avLst/>
          </a:prstGeom>
        </p:spPr>
      </p:pic>
      <p:pic>
        <p:nvPicPr>
          <p:cNvPr id="7" name="Image 5" descr="https://kimi-img.moonshot.cn/pub/slides/slides_tmpl/image/25-09-02-15:07:43-d2r9ffpe3tpg8rchv440.png"/>
          <p:cNvPicPr>
            <a:picLocks noChangeAspect="1"/>
          </p:cNvPicPr>
          <p:nvPr/>
        </p:nvPicPr>
        <p:blipFill>
          <a:blip r:embed="rId4"/>
          <a:stretch>
            <a:fillRect/>
          </a:stretch>
        </p:blipFill>
        <p:spPr>
          <a:xfrm>
            <a:off x="7240270" y="3745865"/>
            <a:ext cx="2374900" cy="2374900"/>
          </a:xfrm>
          <a:prstGeom prst="rect">
            <a:avLst/>
          </a:prstGeom>
        </p:spPr>
      </p:pic>
      <p:pic>
        <p:nvPicPr>
          <p:cNvPr id="8" name="Image 6" descr="https://kimi-img.moonshot.cn/pub/slides/slides_tmpl/image/25-09-02-15:07:44-d2r9fg1e3tpg8rchv47g.png"/>
          <p:cNvPicPr>
            <a:picLocks noChangeAspect="1"/>
          </p:cNvPicPr>
          <p:nvPr/>
        </p:nvPicPr>
        <p:blipFill>
          <a:blip r:embed="rId5"/>
          <a:stretch>
            <a:fillRect/>
          </a:stretch>
        </p:blipFill>
        <p:spPr>
          <a:xfrm>
            <a:off x="921385" y="4401185"/>
            <a:ext cx="1398905" cy="1506220"/>
          </a:xfrm>
          <a:prstGeom prst="rect">
            <a:avLst/>
          </a:prstGeom>
        </p:spPr>
      </p:pic>
      <p:sp>
        <p:nvSpPr>
          <p:cNvPr id="9" name="Text 0"/>
          <p:cNvSpPr/>
          <p:nvPr/>
        </p:nvSpPr>
        <p:spPr>
          <a:xfrm>
            <a:off x="331470" y="2970133"/>
            <a:ext cx="3098800" cy="1282700"/>
          </a:xfrm>
          <a:prstGeom prst="rect">
            <a:avLst/>
          </a:prstGeom>
          <a:noFill/>
          <a:ln/>
        </p:spPr>
        <p:txBody>
          <a:bodyPr wrap="square" lIns="0" tIns="0" rIns="0" bIns="0" rtlCol="0" anchor="t">
            <a:spAutoFit/>
          </a:bodyPr>
          <a:lstStyle/>
          <a:p>
            <a:pPr>
              <a:lnSpc>
                <a:spcPct val="100000"/>
              </a:lnSpc>
            </a:pPr>
            <a:r>
              <a:rPr lang="en-US" sz="4000" dirty="0">
                <a:solidFill>
                  <a:srgbClr val="23212C"/>
                </a:solidFill>
                <a:latin typeface="MiSans" pitchFamily="34" charset="0"/>
                <a:ea typeface="MiSans" pitchFamily="34" charset="-122"/>
                <a:cs typeface="MiSans" pitchFamily="34" charset="-120"/>
              </a:rPr>
              <a:t>CONTENTS</a:t>
            </a:r>
            <a:endParaRPr lang="en-US" sz="1600" dirty="0"/>
          </a:p>
        </p:txBody>
      </p:sp>
      <p:sp>
        <p:nvSpPr>
          <p:cNvPr id="10" name="Text 1"/>
          <p:cNvSpPr/>
          <p:nvPr/>
        </p:nvSpPr>
        <p:spPr>
          <a:xfrm>
            <a:off x="4021138" y="1325563"/>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1" name="Text 2"/>
          <p:cNvSpPr/>
          <p:nvPr/>
        </p:nvSpPr>
        <p:spPr>
          <a:xfrm>
            <a:off x="3353435" y="1983740"/>
            <a:ext cx="1962785" cy="654050"/>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Giới thiệu Activity</a:t>
            </a:r>
            <a:endParaRPr lang="en-US" sz="1600" dirty="0"/>
          </a:p>
        </p:txBody>
      </p:sp>
      <p:sp>
        <p:nvSpPr>
          <p:cNvPr id="12" name="Text 3"/>
          <p:cNvSpPr/>
          <p:nvPr/>
        </p:nvSpPr>
        <p:spPr>
          <a:xfrm>
            <a:off x="6749098" y="1325563"/>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3" name="Text 4"/>
          <p:cNvSpPr/>
          <p:nvPr/>
        </p:nvSpPr>
        <p:spPr>
          <a:xfrm>
            <a:off x="6081395" y="1983740"/>
            <a:ext cx="1962785" cy="654050"/>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Trạng thái và hàm vòng đời</a:t>
            </a:r>
            <a:endParaRPr lang="en-US" sz="1600" dirty="0"/>
          </a:p>
        </p:txBody>
      </p:sp>
      <p:sp>
        <p:nvSpPr>
          <p:cNvPr id="14" name="Text 5"/>
          <p:cNvSpPr/>
          <p:nvPr/>
        </p:nvSpPr>
        <p:spPr>
          <a:xfrm>
            <a:off x="9750743" y="1325563"/>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03</a:t>
            </a:r>
            <a:endParaRPr lang="en-US" sz="1600" dirty="0"/>
          </a:p>
        </p:txBody>
      </p:sp>
      <p:sp>
        <p:nvSpPr>
          <p:cNvPr id="15" name="Text 6"/>
          <p:cNvSpPr/>
          <p:nvPr/>
        </p:nvSpPr>
        <p:spPr>
          <a:xfrm>
            <a:off x="9083040" y="1983740"/>
            <a:ext cx="1962785" cy="311150"/>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Sơ đồ và ví dụ</a:t>
            </a:r>
            <a:endParaRPr lang="en-US" sz="1600" dirty="0"/>
          </a:p>
        </p:txBody>
      </p:sp>
      <p:sp>
        <p:nvSpPr>
          <p:cNvPr id="16" name="Text 7"/>
          <p:cNvSpPr/>
          <p:nvPr/>
        </p:nvSpPr>
        <p:spPr>
          <a:xfrm>
            <a:off x="5453698" y="4188143"/>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04</a:t>
            </a:r>
            <a:endParaRPr lang="en-US" sz="1600" dirty="0"/>
          </a:p>
        </p:txBody>
      </p:sp>
      <p:sp>
        <p:nvSpPr>
          <p:cNvPr id="17" name="Text 8"/>
          <p:cNvSpPr/>
          <p:nvPr/>
        </p:nvSpPr>
        <p:spPr>
          <a:xfrm>
            <a:off x="4608195" y="4846320"/>
            <a:ext cx="2140903" cy="654050"/>
          </a:xfrm>
          <a:prstGeom prst="rect">
            <a:avLst/>
          </a:prstGeom>
          <a:noFill/>
          <a:ln/>
        </p:spPr>
        <p:txBody>
          <a:bodyPr wrap="square" lIns="0" tIns="0" rIns="0" bIns="0" rtlCol="0" anchor="t"/>
          <a:lstStyle/>
          <a:p>
            <a:pPr>
              <a:lnSpc>
                <a:spcPct val="100000"/>
              </a:lnSpc>
            </a:pPr>
            <a:r>
              <a:rPr lang="en-US" sz="2000" dirty="0">
                <a:solidFill>
                  <a:srgbClr val="000000"/>
                </a:solidFill>
                <a:latin typeface="MiSans" pitchFamily="34" charset="0"/>
                <a:ea typeface="MiSans" pitchFamily="34" charset="-122"/>
                <a:cs typeface="MiSans" pitchFamily="34" charset="-120"/>
              </a:rPr>
              <a:t>Ứng dụng và lưu ý</a:t>
            </a:r>
            <a:endParaRPr lang="en-US" sz="1600" dirty="0"/>
          </a:p>
        </p:txBody>
      </p:sp>
      <p:sp>
        <p:nvSpPr>
          <p:cNvPr id="18" name="Text 9"/>
          <p:cNvSpPr/>
          <p:nvPr/>
        </p:nvSpPr>
        <p:spPr>
          <a:xfrm>
            <a:off x="8181658" y="4188143"/>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05</a:t>
            </a:r>
            <a:endParaRPr lang="en-US" sz="1600" dirty="0"/>
          </a:p>
        </p:txBody>
      </p:sp>
      <p:sp>
        <p:nvSpPr>
          <p:cNvPr id="19" name="Text 10"/>
          <p:cNvSpPr/>
          <p:nvPr/>
        </p:nvSpPr>
        <p:spPr>
          <a:xfrm>
            <a:off x="7513955" y="4846320"/>
            <a:ext cx="1962785" cy="311150"/>
          </a:xfrm>
          <a:prstGeom prst="rect">
            <a:avLst/>
          </a:prstGeom>
          <a:noFill/>
          <a:ln/>
        </p:spPr>
        <p:txBody>
          <a:bodyPr wrap="square" lIns="0" tIns="0" rIns="0" bIns="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Tổng kết</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30425"/>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2677161" y="4182745"/>
            <a:ext cx="6904990" cy="495300"/>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Giới thiệu Activity</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0" y="0"/>
            <a:ext cx="12191365" cy="6858000"/>
          </a:xfrm>
          <a:prstGeom prst="rect">
            <a:avLst/>
          </a:prstGeom>
        </p:spPr>
      </p:pic>
      <p:pic>
        <p:nvPicPr>
          <p:cNvPr id="3" name="Image 1" descr="https://kimi-img.moonshot.cn/pub/slides/slides_tmpl/image/25-09-02-15:08:03-d2r9fkpe3tpg8rchv4fg.png"/>
          <p:cNvPicPr>
            <a:picLocks noChangeAspect="1"/>
          </p:cNvPicPr>
          <p:nvPr/>
        </p:nvPicPr>
        <p:blipFill>
          <a:blip r:embed="rId4"/>
          <a:stretch>
            <a:fillRect/>
          </a:stretch>
        </p:blipFill>
        <p:spPr>
          <a:xfrm>
            <a:off x="751205" y="4077335"/>
            <a:ext cx="10633075" cy="1981200"/>
          </a:xfrm>
          <a:prstGeom prst="rect">
            <a:avLst/>
          </a:prstGeom>
        </p:spPr>
      </p:pic>
      <p:pic>
        <p:nvPicPr>
          <p:cNvPr id="4" name="Image 2" descr="https://kimi-img.moonshot.cn/pub/slides/slides_tmpl/image/25-09-02-15:08:03-d2r9fkpe3tpg8rchv4fg.png"/>
          <p:cNvPicPr>
            <a:picLocks noChangeAspect="1"/>
          </p:cNvPicPr>
          <p:nvPr/>
        </p:nvPicPr>
        <p:blipFill>
          <a:blip r:embed="rId4"/>
          <a:stretch>
            <a:fillRect/>
          </a:stretch>
        </p:blipFill>
        <p:spPr>
          <a:xfrm>
            <a:off x="751205" y="1745615"/>
            <a:ext cx="10633075" cy="1981200"/>
          </a:xfrm>
          <a:prstGeom prst="rect">
            <a:avLst/>
          </a:prstGeom>
        </p:spPr>
      </p:pic>
      <p:pic>
        <p:nvPicPr>
          <p:cNvPr id="5" name="Image 3" descr="https://kimi-img.moonshot.cn/pub/slides/slides_tmpl/image/25-09-02-15:08:06-d2r9flhe3tpg8rchv4hg.jpg"/>
          <p:cNvPicPr>
            <a:picLocks noChangeAspect="1"/>
          </p:cNvPicPr>
          <p:nvPr/>
        </p:nvPicPr>
        <p:blipFill>
          <a:blip r:embed="rId5"/>
          <a:srcRect t="19610" b="19610"/>
          <a:stretch/>
        </p:blipFill>
        <p:spPr>
          <a:xfrm>
            <a:off x="968375" y="1889760"/>
            <a:ext cx="2818765" cy="1713230"/>
          </a:xfrm>
          <a:prstGeom prst="rect">
            <a:avLst/>
          </a:prstGeom>
        </p:spPr>
      </p:pic>
      <p:pic>
        <p:nvPicPr>
          <p:cNvPr id="6" name="Image 4" descr="https://kimi-img.moonshot.cn/pub/slides/slides_tmpl/image/25-09-02-15:08:01-d2r9fk9e3tpg8rchv4dg.jpg"/>
          <p:cNvPicPr>
            <a:picLocks noChangeAspect="1"/>
          </p:cNvPicPr>
          <p:nvPr/>
        </p:nvPicPr>
        <p:blipFill>
          <a:blip r:embed="rId6"/>
          <a:srcRect t="19111" b="19111"/>
          <a:stretch/>
        </p:blipFill>
        <p:spPr>
          <a:xfrm>
            <a:off x="8406130" y="4192905"/>
            <a:ext cx="2757805" cy="1703705"/>
          </a:xfrm>
          <a:prstGeom prst="rect">
            <a:avLst/>
          </a:prstGeom>
        </p:spPr>
      </p:pic>
      <p:sp>
        <p:nvSpPr>
          <p:cNvPr id="7" name="Text 0"/>
          <p:cNvSpPr/>
          <p:nvPr/>
        </p:nvSpPr>
        <p:spPr>
          <a:xfrm>
            <a:off x="576580" y="867410"/>
            <a:ext cx="957580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Activity là gì?</a:t>
            </a:r>
            <a:endParaRPr lang="en-US" sz="1600" dirty="0"/>
          </a:p>
        </p:txBody>
      </p:sp>
      <p:pic>
        <p:nvPicPr>
          <p:cNvPr id="8" name="Image 5" descr="https://kimi-img.moonshot.cn/pub/slides/slides_tmpl/image/25-09-02-15:07:43-d2r9ffpe3tpg8rchv440.png"/>
          <p:cNvPicPr>
            <a:picLocks noChangeAspect="1"/>
          </p:cNvPicPr>
          <p:nvPr/>
        </p:nvPicPr>
        <p:blipFill>
          <a:blip r:embed="rId7"/>
          <a:stretch>
            <a:fillRect/>
          </a:stretch>
        </p:blipFill>
        <p:spPr>
          <a:xfrm>
            <a:off x="10755630" y="1303655"/>
            <a:ext cx="1028700" cy="1028700"/>
          </a:xfrm>
          <a:prstGeom prst="rect">
            <a:avLst/>
          </a:prstGeom>
        </p:spPr>
      </p:pic>
      <p:pic>
        <p:nvPicPr>
          <p:cNvPr id="9" name="Image 6" descr="https://kimi-img.moonshot.cn/pub/slides/slides_tmpl/image/25-09-02-15:07:43-d2r9ffpe3tpg8rchv440.png"/>
          <p:cNvPicPr>
            <a:picLocks noChangeAspect="1"/>
          </p:cNvPicPr>
          <p:nvPr/>
        </p:nvPicPr>
        <p:blipFill>
          <a:blip r:embed="rId7"/>
          <a:stretch>
            <a:fillRect/>
          </a:stretch>
        </p:blipFill>
        <p:spPr>
          <a:xfrm>
            <a:off x="7202170" y="3771900"/>
            <a:ext cx="1028700" cy="1028700"/>
          </a:xfrm>
          <a:prstGeom prst="rect">
            <a:avLst/>
          </a:prstGeom>
        </p:spPr>
      </p:pic>
      <p:pic>
        <p:nvPicPr>
          <p:cNvPr id="10" name="Image 7" descr="https://kimi-img.moonshot.cn/pub/slides/slides_tmpl/image/25-09-02-15:07:44-d2r9fg1e3tpg8rchv450.png"/>
          <p:cNvPicPr>
            <a:picLocks noChangeAspect="1"/>
          </p:cNvPicPr>
          <p:nvPr/>
        </p:nvPicPr>
        <p:blipFill>
          <a:blip r:embed="rId8"/>
          <a:stretch>
            <a:fillRect/>
          </a:stretch>
        </p:blipFill>
        <p:spPr>
          <a:xfrm rot="5400000">
            <a:off x="-75565" y="2576830"/>
            <a:ext cx="1383030" cy="270510"/>
          </a:xfrm>
          <a:prstGeom prst="rect">
            <a:avLst/>
          </a:prstGeom>
        </p:spPr>
      </p:pic>
      <p:pic>
        <p:nvPicPr>
          <p:cNvPr id="11" name="Image 8" descr="https://kimi-img.moonshot.cn/pub/slides/slides_tmpl/image/25-09-02-15:07:44-d2r9fg1e3tpg8rchv450.png"/>
          <p:cNvPicPr>
            <a:picLocks noChangeAspect="1"/>
          </p:cNvPicPr>
          <p:nvPr/>
        </p:nvPicPr>
        <p:blipFill>
          <a:blip r:embed="rId8"/>
          <a:stretch>
            <a:fillRect/>
          </a:stretch>
        </p:blipFill>
        <p:spPr>
          <a:xfrm rot="5400000">
            <a:off x="-75565" y="4957445"/>
            <a:ext cx="1383030" cy="270510"/>
          </a:xfrm>
          <a:prstGeom prst="rect">
            <a:avLst/>
          </a:prstGeom>
        </p:spPr>
      </p:pic>
      <p:sp>
        <p:nvSpPr>
          <p:cNvPr id="12" name="Text 1"/>
          <p:cNvSpPr/>
          <p:nvPr/>
        </p:nvSpPr>
        <p:spPr>
          <a:xfrm>
            <a:off x="11024553" y="1602740"/>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01</a:t>
            </a:r>
            <a:endParaRPr lang="en-US" sz="1600" dirty="0"/>
          </a:p>
        </p:txBody>
      </p:sp>
      <p:sp>
        <p:nvSpPr>
          <p:cNvPr id="13" name="Text 2"/>
          <p:cNvSpPr/>
          <p:nvPr/>
        </p:nvSpPr>
        <p:spPr>
          <a:xfrm>
            <a:off x="4163695" y="2073910"/>
            <a:ext cx="6591935" cy="31115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Định nghĩa Activity</a:t>
            </a:r>
            <a:endParaRPr lang="en-US" sz="1600" dirty="0"/>
          </a:p>
        </p:txBody>
      </p:sp>
      <p:sp>
        <p:nvSpPr>
          <p:cNvPr id="14" name="Text 3"/>
          <p:cNvSpPr/>
          <p:nvPr/>
        </p:nvSpPr>
        <p:spPr>
          <a:xfrm>
            <a:off x="4111625" y="2395220"/>
            <a:ext cx="7052310"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Activity là một màn hình giao diện trong ứng dụng Android, đại diện cho một phần tương tác với người dùng. Mỗi Activity có thể chứa các thành phần UI như Button, TextView, và EditText.</a:t>
            </a:r>
            <a:endParaRPr lang="en-US" sz="1600" dirty="0"/>
          </a:p>
        </p:txBody>
      </p:sp>
      <p:sp>
        <p:nvSpPr>
          <p:cNvPr id="15" name="Text 4"/>
          <p:cNvSpPr/>
          <p:nvPr/>
        </p:nvSpPr>
        <p:spPr>
          <a:xfrm>
            <a:off x="7471093" y="4070985"/>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000000"/>
                </a:solidFill>
                <a:latin typeface="MiSans" pitchFamily="34" charset="0"/>
                <a:ea typeface="MiSans" pitchFamily="34" charset="-122"/>
                <a:cs typeface="MiSans" pitchFamily="34" charset="-120"/>
              </a:rPr>
              <a:t>02</a:t>
            </a:r>
            <a:endParaRPr lang="en-US" sz="1600" dirty="0"/>
          </a:p>
        </p:txBody>
      </p:sp>
      <p:sp>
        <p:nvSpPr>
          <p:cNvPr id="16" name="Text 5"/>
          <p:cNvSpPr/>
          <p:nvPr/>
        </p:nvSpPr>
        <p:spPr>
          <a:xfrm>
            <a:off x="1062990" y="4389755"/>
            <a:ext cx="6591935" cy="31115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Ví dụ về Activity</a:t>
            </a:r>
            <a:endParaRPr lang="en-US" sz="1600" dirty="0"/>
          </a:p>
        </p:txBody>
      </p:sp>
      <p:sp>
        <p:nvSpPr>
          <p:cNvPr id="17" name="Text 6"/>
          <p:cNvSpPr/>
          <p:nvPr/>
        </p:nvSpPr>
        <p:spPr>
          <a:xfrm>
            <a:off x="986790" y="4734560"/>
            <a:ext cx="7052310" cy="104711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Ví dụ: MainActivity là màn hình chính của ứng dụng, trong khi ProfileActivity là màn hình hiển thị thông tin cá nhân của người dùng. Activity giúp tạo nên trải nghiệm người dùng liền mạch.</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542290" y="867410"/>
            <a:ext cx="914654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Tại sao cần hiểu vòng đời?</a:t>
            </a:r>
            <a:endParaRPr lang="en-US" sz="1600" dirty="0"/>
          </a:p>
        </p:txBody>
      </p:sp>
      <p:pic>
        <p:nvPicPr>
          <p:cNvPr id="4" name="Image 1" descr="https://kimi-img.moonshot.cn/pub/slides/slides_tmpl/image/25-09-02-15:08:06-d2r9flhe3tpg8rchv4i0.png"/>
          <p:cNvPicPr>
            <a:picLocks noChangeAspect="1"/>
          </p:cNvPicPr>
          <p:nvPr/>
        </p:nvPicPr>
        <p:blipFill>
          <a:blip r:embed="rId4"/>
          <a:stretch>
            <a:fillRect/>
          </a:stretch>
        </p:blipFill>
        <p:spPr>
          <a:xfrm rot="16200000">
            <a:off x="210185" y="2404745"/>
            <a:ext cx="4507865" cy="3211830"/>
          </a:xfrm>
          <a:prstGeom prst="rect">
            <a:avLst/>
          </a:prstGeom>
        </p:spPr>
      </p:pic>
      <p:pic>
        <p:nvPicPr>
          <p:cNvPr id="5" name="Image 2" descr="https://kimi-img.moonshot.cn/pub/slides/slides_tmpl/image/25-09-02-15:07:44-d2r9fg1e3tpg8rchv46g.png"/>
          <p:cNvPicPr>
            <a:picLocks noChangeAspect="1"/>
          </p:cNvPicPr>
          <p:nvPr/>
        </p:nvPicPr>
        <p:blipFill>
          <a:blip r:embed="rId5"/>
          <a:srcRect t="43" b="43"/>
          <a:stretch/>
        </p:blipFill>
        <p:spPr>
          <a:xfrm>
            <a:off x="2072640" y="1920240"/>
            <a:ext cx="736600" cy="736600"/>
          </a:xfrm>
          <a:prstGeom prst="rect">
            <a:avLst/>
          </a:prstGeom>
        </p:spPr>
      </p:pic>
      <p:pic>
        <p:nvPicPr>
          <p:cNvPr id="6" name="Image 3" descr="https://kimi-img.moonshot.cn/pub/slides/slides_tmpl/image/25-09-02-15:08:06-d2r9flhe3tpg8rchv4i0.png"/>
          <p:cNvPicPr>
            <a:picLocks noChangeAspect="1"/>
          </p:cNvPicPr>
          <p:nvPr/>
        </p:nvPicPr>
        <p:blipFill>
          <a:blip r:embed="rId4"/>
          <a:stretch>
            <a:fillRect/>
          </a:stretch>
        </p:blipFill>
        <p:spPr>
          <a:xfrm rot="16200000">
            <a:off x="3910965" y="2393950"/>
            <a:ext cx="4507865" cy="3211830"/>
          </a:xfrm>
          <a:prstGeom prst="rect">
            <a:avLst/>
          </a:prstGeom>
        </p:spPr>
      </p:pic>
      <p:pic>
        <p:nvPicPr>
          <p:cNvPr id="7" name="Image 4" descr="https://kimi-img.moonshot.cn/pub/slides/slides_tmpl/image/25-09-02-15:07:44-d2r9fg1e3tpg8rchv46g.png"/>
          <p:cNvPicPr>
            <a:picLocks noChangeAspect="1"/>
          </p:cNvPicPr>
          <p:nvPr/>
        </p:nvPicPr>
        <p:blipFill>
          <a:blip r:embed="rId5"/>
          <a:srcRect t="43" b="43"/>
          <a:stretch/>
        </p:blipFill>
        <p:spPr>
          <a:xfrm>
            <a:off x="5773420" y="1909445"/>
            <a:ext cx="736600" cy="736600"/>
          </a:xfrm>
          <a:prstGeom prst="rect">
            <a:avLst/>
          </a:prstGeom>
        </p:spPr>
      </p:pic>
      <p:pic>
        <p:nvPicPr>
          <p:cNvPr id="8" name="Image 5" descr="https://kimi-img.moonshot.cn/pub/slides/slides_tmpl/image/25-09-02-15:08:06-d2r9flhe3tpg8rchv4i0.png"/>
          <p:cNvPicPr>
            <a:picLocks noChangeAspect="1"/>
          </p:cNvPicPr>
          <p:nvPr/>
        </p:nvPicPr>
        <p:blipFill>
          <a:blip r:embed="rId4"/>
          <a:stretch>
            <a:fillRect/>
          </a:stretch>
        </p:blipFill>
        <p:spPr>
          <a:xfrm rot="16200000">
            <a:off x="7586345" y="2400300"/>
            <a:ext cx="4507865" cy="3211830"/>
          </a:xfrm>
          <a:prstGeom prst="rect">
            <a:avLst/>
          </a:prstGeom>
        </p:spPr>
      </p:pic>
      <p:pic>
        <p:nvPicPr>
          <p:cNvPr id="9" name="Image 6" descr="https://kimi-img.moonshot.cn/pub/slides/slides_tmpl/image/25-09-02-15:07:44-d2r9fg1e3tpg8rchv46g.png"/>
          <p:cNvPicPr>
            <a:picLocks noChangeAspect="1"/>
          </p:cNvPicPr>
          <p:nvPr/>
        </p:nvPicPr>
        <p:blipFill>
          <a:blip r:embed="rId5"/>
          <a:srcRect t="43" b="43"/>
          <a:stretch/>
        </p:blipFill>
        <p:spPr>
          <a:xfrm>
            <a:off x="9448800" y="1915795"/>
            <a:ext cx="736600" cy="736600"/>
          </a:xfrm>
          <a:prstGeom prst="rect">
            <a:avLst/>
          </a:prstGeom>
        </p:spPr>
      </p:pic>
      <p:pic>
        <p:nvPicPr>
          <p:cNvPr id="10" name="Image 7" descr="https://kimi-img.moonshot.cn/pub/slides/slides_tmpl/image/25-09-02-15:07:44-d2r9fg1e3tpg8rchv4a0.png"/>
          <p:cNvPicPr>
            <a:picLocks noChangeAspect="1"/>
          </p:cNvPicPr>
          <p:nvPr/>
        </p:nvPicPr>
        <p:blipFill>
          <a:blip r:embed="rId6"/>
          <a:srcRect l="21" r="21"/>
          <a:stretch/>
        </p:blipFill>
        <p:spPr>
          <a:xfrm rot="16200000" flipH="1">
            <a:off x="10399395" y="414655"/>
            <a:ext cx="588010" cy="1506220"/>
          </a:xfrm>
          <a:prstGeom prst="rect">
            <a:avLst/>
          </a:prstGeom>
        </p:spPr>
      </p:pic>
      <p:sp>
        <p:nvSpPr>
          <p:cNvPr id="11" name="Text 1"/>
          <p:cNvSpPr/>
          <p:nvPr/>
        </p:nvSpPr>
        <p:spPr>
          <a:xfrm>
            <a:off x="2195513" y="2065655"/>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12" name="Text 2"/>
          <p:cNvSpPr/>
          <p:nvPr/>
        </p:nvSpPr>
        <p:spPr>
          <a:xfrm>
            <a:off x="1009650" y="2760345"/>
            <a:ext cx="2860040" cy="6540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Quản lý trạng thái ứng dụng</a:t>
            </a:r>
            <a:endParaRPr lang="en-US" sz="1600" dirty="0"/>
          </a:p>
        </p:txBody>
      </p:sp>
      <p:sp>
        <p:nvSpPr>
          <p:cNvPr id="13" name="Text 3"/>
          <p:cNvSpPr/>
          <p:nvPr/>
        </p:nvSpPr>
        <p:spPr>
          <a:xfrm>
            <a:off x="1037382" y="3450477"/>
            <a:ext cx="2859341" cy="224055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Hiểu vòng đời Activity giúp quản lý trạng thái của ứng dụng, từ mở đến tạm dừng và thoát. Nó đảm bảo ứng dụng không bị crash và dữ liệu không bị mất khi người dùng chuyển sang ứng dụng khác.</a:t>
            </a:r>
            <a:endParaRPr lang="en-US" sz="1600" dirty="0"/>
          </a:p>
        </p:txBody>
      </p:sp>
      <p:sp>
        <p:nvSpPr>
          <p:cNvPr id="14" name="Text 4"/>
          <p:cNvSpPr/>
          <p:nvPr/>
        </p:nvSpPr>
        <p:spPr>
          <a:xfrm>
            <a:off x="5896293" y="2054860"/>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15" name="Text 5"/>
          <p:cNvSpPr/>
          <p:nvPr/>
        </p:nvSpPr>
        <p:spPr>
          <a:xfrm>
            <a:off x="4710430" y="2749550"/>
            <a:ext cx="2860040"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Tối ưu hiệu suất</a:t>
            </a:r>
            <a:endParaRPr lang="en-US" sz="1600" dirty="0"/>
          </a:p>
        </p:txBody>
      </p:sp>
      <p:sp>
        <p:nvSpPr>
          <p:cNvPr id="16" name="Text 6"/>
          <p:cNvSpPr/>
          <p:nvPr/>
        </p:nvSpPr>
        <p:spPr>
          <a:xfrm>
            <a:off x="4738162" y="3439682"/>
            <a:ext cx="2859341" cy="160039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Bằng cách hiểu vòng đời, bạn có thể tối ưu hiệu suất của ứng dụng, tránh việc mất dữ liệu khi người dùng xoay màn hình hoặc tạm dừng ứng dụng.</a:t>
            </a:r>
            <a:endParaRPr lang="en-US" sz="1600" dirty="0"/>
          </a:p>
        </p:txBody>
      </p:sp>
      <p:sp>
        <p:nvSpPr>
          <p:cNvPr id="17" name="Text 7"/>
          <p:cNvSpPr/>
          <p:nvPr/>
        </p:nvSpPr>
        <p:spPr>
          <a:xfrm>
            <a:off x="9571673" y="2061210"/>
            <a:ext cx="490855" cy="438150"/>
          </a:xfrm>
          <a:prstGeom prst="rect">
            <a:avLst/>
          </a:prstGeom>
          <a:noFill/>
          <a:ln/>
        </p:spPr>
        <p:txBody>
          <a:bodyPr wrap="square" lIns="0" tIns="0" rIns="0" bIns="0" rtlCol="0" anchor="t">
            <a:spAutoFit/>
          </a:bodyPr>
          <a:lstStyle/>
          <a:p>
            <a:pPr algn="ctr">
              <a:lnSpc>
                <a:spcPct val="10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18" name="Text 8"/>
          <p:cNvSpPr/>
          <p:nvPr/>
        </p:nvSpPr>
        <p:spPr>
          <a:xfrm>
            <a:off x="8385810" y="2755900"/>
            <a:ext cx="2860040"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Ứng dụng thực tế</a:t>
            </a:r>
            <a:endParaRPr lang="en-US" sz="1600" dirty="0"/>
          </a:p>
        </p:txBody>
      </p:sp>
      <p:sp>
        <p:nvSpPr>
          <p:cNvPr id="19" name="Text 9"/>
          <p:cNvSpPr/>
          <p:nvPr/>
        </p:nvSpPr>
        <p:spPr>
          <a:xfrm>
            <a:off x="8413542" y="3446032"/>
            <a:ext cx="2859341" cy="1920478"/>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Ví dụ: tạm dừng nhạc khi ứng dụng bị ẩn và khôi phục dữ liệu khi quay lại ứng dụng. Hiểu vòng đời là cần thiết để tạo trải nghiệm mượt mà cho người dùng.</a:t>
            </a:r>
            <a:endParaRPr lang="en-US" sz="1600"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30425"/>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2677160" y="4182745"/>
            <a:ext cx="6832917" cy="495300"/>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Trạng thái và hàm vòng đời</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7E6E6"/>
        </a:solidFill>
        <a:effectLst/>
      </p:bgPr>
    </p:bg>
    <p:spTree>
      <p:nvGrpSpPr>
        <p:cNvPr id="1" name=""/>
        <p:cNvGrpSpPr/>
        <p:nvPr/>
      </p:nvGrpSpPr>
      <p:grpSpPr>
        <a:xfrm>
          <a:off x="0" y="0"/>
          <a:ext cx="0" cy="0"/>
          <a:chOff x="0" y="0"/>
          <a:chExt cx="0" cy="0"/>
        </a:xfrm>
      </p:grpSpPr>
      <p:pic>
        <p:nvPicPr>
          <p:cNvPr id="2" name="Image 0" descr="https://kimi-img.moonshot.cn/pub/slides/slides_tmpl/image/25-09-02-15:08:06-d2r9flhe3tpg8rchv4i0.png"/>
          <p:cNvPicPr>
            <a:picLocks noChangeAspect="1"/>
          </p:cNvPicPr>
          <p:nvPr/>
        </p:nvPicPr>
        <p:blipFill>
          <a:blip r:embed="rId3"/>
          <a:stretch>
            <a:fillRect/>
          </a:stretch>
        </p:blipFill>
        <p:spPr>
          <a:xfrm flipH="1">
            <a:off x="6299835" y="1303655"/>
            <a:ext cx="5149215" cy="2524125"/>
          </a:xfrm>
          <a:prstGeom prst="rect">
            <a:avLst/>
          </a:prstGeom>
        </p:spPr>
      </p:pic>
      <p:pic>
        <p:nvPicPr>
          <p:cNvPr id="3" name="Image 1" descr="https://kimi-img.moonshot.cn/pub/slides/slides_tmpl/image/25-09-02-15:08:06-d2r9flhe3tpg8rchv4i0.png"/>
          <p:cNvPicPr>
            <a:picLocks noChangeAspect="1"/>
          </p:cNvPicPr>
          <p:nvPr/>
        </p:nvPicPr>
        <p:blipFill>
          <a:blip r:embed="rId3"/>
          <a:stretch>
            <a:fillRect/>
          </a:stretch>
        </p:blipFill>
        <p:spPr>
          <a:xfrm>
            <a:off x="739140" y="1325880"/>
            <a:ext cx="5149215" cy="2501900"/>
          </a:xfrm>
          <a:prstGeom prst="rect">
            <a:avLst/>
          </a:prstGeom>
        </p:spPr>
      </p:pic>
      <p:sp>
        <p:nvSpPr>
          <p:cNvPr id="4" name="Text 0"/>
          <p:cNvSpPr/>
          <p:nvPr/>
        </p:nvSpPr>
        <p:spPr>
          <a:xfrm>
            <a:off x="508000" y="492125"/>
            <a:ext cx="10830560" cy="833120"/>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Bốn trạng thái Activity chính</a:t>
            </a:r>
            <a:endParaRPr lang="en-US" sz="1600" dirty="0"/>
          </a:p>
        </p:txBody>
      </p:sp>
      <p:sp>
        <p:nvSpPr>
          <p:cNvPr id="5" name="Text 1"/>
          <p:cNvSpPr/>
          <p:nvPr/>
        </p:nvSpPr>
        <p:spPr>
          <a:xfrm>
            <a:off x="1084670" y="1501682"/>
            <a:ext cx="3593465"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Running</a:t>
            </a:r>
            <a:endParaRPr lang="en-US" sz="1600" dirty="0"/>
          </a:p>
        </p:txBody>
      </p:sp>
      <p:sp>
        <p:nvSpPr>
          <p:cNvPr id="6" name="Text 2"/>
          <p:cNvSpPr/>
          <p:nvPr/>
        </p:nvSpPr>
        <p:spPr>
          <a:xfrm>
            <a:off x="997585" y="1830705"/>
            <a:ext cx="4266565"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Trạng thái Running: Activity đang hiển thị và người dùng có thể tương tác. Đây là trạng thái hoạt động chính của Activity.</a:t>
            </a:r>
            <a:endParaRPr lang="en-US" sz="1600" dirty="0"/>
          </a:p>
        </p:txBody>
      </p:sp>
      <p:sp>
        <p:nvSpPr>
          <p:cNvPr id="7" name="Text 3"/>
          <p:cNvSpPr/>
          <p:nvPr/>
        </p:nvSpPr>
        <p:spPr>
          <a:xfrm>
            <a:off x="7533823" y="1513112"/>
            <a:ext cx="3593465"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Stopped</a:t>
            </a:r>
            <a:endParaRPr lang="en-US" sz="1600" dirty="0"/>
          </a:p>
        </p:txBody>
      </p:sp>
      <p:sp>
        <p:nvSpPr>
          <p:cNvPr id="8" name="Text 4"/>
          <p:cNvSpPr/>
          <p:nvPr/>
        </p:nvSpPr>
        <p:spPr>
          <a:xfrm>
            <a:off x="6999605" y="1830705"/>
            <a:ext cx="4220845"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Trạng thái Stopped: Activity bị ẩn hoàn toàn nhưng vẫn còn trong bộ nhớ. Người dùng không nhìn thấy Activity này.</a:t>
            </a:r>
            <a:endParaRPr lang="en-US" sz="1600" dirty="0"/>
          </a:p>
        </p:txBody>
      </p:sp>
      <p:pic>
        <p:nvPicPr>
          <p:cNvPr id="9" name="Image 2" descr="https://kimi-img.moonshot.cn/pub/slides/slides_tmpl/image/25-09-02-15:07:44-d2r9fg1e3tpg8rchv450.png"/>
          <p:cNvPicPr>
            <a:picLocks noChangeAspect="1"/>
          </p:cNvPicPr>
          <p:nvPr/>
        </p:nvPicPr>
        <p:blipFill>
          <a:blip r:embed="rId4"/>
          <a:stretch>
            <a:fillRect/>
          </a:stretch>
        </p:blipFill>
        <p:spPr>
          <a:xfrm rot="5400000">
            <a:off x="-573405" y="2514600"/>
            <a:ext cx="2359660" cy="266065"/>
          </a:xfrm>
          <a:prstGeom prst="rect">
            <a:avLst/>
          </a:prstGeom>
        </p:spPr>
      </p:pic>
      <p:pic>
        <p:nvPicPr>
          <p:cNvPr id="10" name="Image 3" descr="https://kimi-img.moonshot.cn/pub/slides/slides_tmpl/image/25-09-02-15:07:44-d2r9fg1e3tpg8rchv450.png"/>
          <p:cNvPicPr>
            <a:picLocks noChangeAspect="1"/>
          </p:cNvPicPr>
          <p:nvPr/>
        </p:nvPicPr>
        <p:blipFill>
          <a:blip r:embed="rId4"/>
          <a:stretch>
            <a:fillRect/>
          </a:stretch>
        </p:blipFill>
        <p:spPr>
          <a:xfrm rot="5400000">
            <a:off x="10401935" y="2514600"/>
            <a:ext cx="2359660" cy="266065"/>
          </a:xfrm>
          <a:prstGeom prst="rect">
            <a:avLst/>
          </a:prstGeom>
        </p:spPr>
      </p:pic>
      <p:pic>
        <p:nvPicPr>
          <p:cNvPr id="11" name="Image 4" descr="https://kimi-img.moonshot.cn/pub/slides/slides_tmpl/image/25-09-02-15:08:06-d2r9flhe3tpg8rchv4i0.png"/>
          <p:cNvPicPr>
            <a:picLocks noChangeAspect="1"/>
          </p:cNvPicPr>
          <p:nvPr/>
        </p:nvPicPr>
        <p:blipFill>
          <a:blip r:embed="rId3"/>
          <a:stretch>
            <a:fillRect/>
          </a:stretch>
        </p:blipFill>
        <p:spPr>
          <a:xfrm flipH="1">
            <a:off x="6278245" y="3922395"/>
            <a:ext cx="5149215" cy="2524125"/>
          </a:xfrm>
          <a:prstGeom prst="rect">
            <a:avLst/>
          </a:prstGeom>
        </p:spPr>
      </p:pic>
      <p:pic>
        <p:nvPicPr>
          <p:cNvPr id="12" name="Image 5" descr="https://kimi-img.moonshot.cn/pub/slides/slides_tmpl/image/25-09-02-15:08:06-d2r9flhe3tpg8rchv4i0.png"/>
          <p:cNvPicPr>
            <a:picLocks noChangeAspect="1"/>
          </p:cNvPicPr>
          <p:nvPr/>
        </p:nvPicPr>
        <p:blipFill>
          <a:blip r:embed="rId3"/>
          <a:stretch>
            <a:fillRect/>
          </a:stretch>
        </p:blipFill>
        <p:spPr>
          <a:xfrm>
            <a:off x="717550" y="3944620"/>
            <a:ext cx="5149215" cy="2501900"/>
          </a:xfrm>
          <a:prstGeom prst="rect">
            <a:avLst/>
          </a:prstGeom>
        </p:spPr>
      </p:pic>
      <p:sp>
        <p:nvSpPr>
          <p:cNvPr id="13" name="Text 5"/>
          <p:cNvSpPr/>
          <p:nvPr/>
        </p:nvSpPr>
        <p:spPr>
          <a:xfrm>
            <a:off x="1063080" y="4120422"/>
            <a:ext cx="3593465"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Paused</a:t>
            </a:r>
            <a:endParaRPr lang="en-US" sz="1600" dirty="0"/>
          </a:p>
        </p:txBody>
      </p:sp>
      <p:sp>
        <p:nvSpPr>
          <p:cNvPr id="14" name="Text 6"/>
          <p:cNvSpPr/>
          <p:nvPr/>
        </p:nvSpPr>
        <p:spPr>
          <a:xfrm>
            <a:off x="975995" y="4449445"/>
            <a:ext cx="4266565"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Trạng thái Paused: Activity vẫn hiển thị một phần nhưng không nhận đầu vào. Ví dụ khi một dialog khác che phủ màn hình.</a:t>
            </a:r>
            <a:endParaRPr lang="en-US" sz="1600" dirty="0"/>
          </a:p>
        </p:txBody>
      </p:sp>
      <p:sp>
        <p:nvSpPr>
          <p:cNvPr id="15" name="Text 7"/>
          <p:cNvSpPr/>
          <p:nvPr/>
        </p:nvSpPr>
        <p:spPr>
          <a:xfrm>
            <a:off x="7512233" y="4131852"/>
            <a:ext cx="3593465" cy="311150"/>
          </a:xfrm>
          <a:prstGeom prst="rect">
            <a:avLst/>
          </a:prstGeom>
          <a:noFill/>
          <a:ln/>
        </p:spPr>
        <p:txBody>
          <a:bodyPr wrap="square" lIns="0" tIns="0" rIns="0" bIns="0" rtlCol="0" anchor="t">
            <a:spAutoFit/>
          </a:bodyPr>
          <a:lstStyle/>
          <a:p>
            <a:pPr>
              <a:lnSpc>
                <a:spcPct val="100000"/>
              </a:lnSpc>
            </a:pPr>
            <a:r>
              <a:rPr lang="en-US" sz="2000" b="1" dirty="0">
                <a:solidFill>
                  <a:srgbClr val="000000"/>
                </a:solidFill>
                <a:latin typeface="MiSans" pitchFamily="34" charset="0"/>
                <a:ea typeface="MiSans" pitchFamily="34" charset="-122"/>
                <a:cs typeface="MiSans" pitchFamily="34" charset="-120"/>
              </a:rPr>
              <a:t>Destroyed</a:t>
            </a:r>
            <a:endParaRPr lang="en-US" sz="1600" dirty="0"/>
          </a:p>
        </p:txBody>
      </p:sp>
      <p:sp>
        <p:nvSpPr>
          <p:cNvPr id="16" name="Text 8"/>
          <p:cNvSpPr/>
          <p:nvPr/>
        </p:nvSpPr>
        <p:spPr>
          <a:xfrm>
            <a:off x="6978015" y="4449445"/>
            <a:ext cx="4220845" cy="960239"/>
          </a:xfrm>
          <a:prstGeom prst="rect">
            <a:avLst/>
          </a:prstGeom>
          <a:noFill/>
          <a:ln/>
        </p:spPr>
        <p:txBody>
          <a:bodyPr wrap="square" lIns="91440" tIns="45720" rIns="91440" bIns="45720" rtlCol="0" anchor="t">
            <a:spAutoFit/>
          </a:bodyPr>
          <a:lstStyle/>
          <a:p>
            <a:pPr>
              <a:lnSpc>
                <a:spcPct val="150000"/>
              </a:lnSpc>
            </a:pPr>
            <a:r>
              <a:rPr lang="en-US" sz="1400" dirty="0">
                <a:solidFill>
                  <a:srgbClr val="000000"/>
                </a:solidFill>
                <a:latin typeface="MiSans" pitchFamily="34" charset="0"/>
                <a:ea typeface="MiSans" pitchFamily="34" charset="-122"/>
                <a:cs typeface="MiSans" pitchFamily="34" charset="-120"/>
              </a:rPr>
              <a:t>Trạng thái Destroyed: Activity bị huỷ hoàn toàn và giải phóng tài nguyên. Đây là cuối vòng đời của Activity.</a:t>
            </a:r>
            <a:endParaRPr lang="en-US" sz="1600" dirty="0"/>
          </a:p>
        </p:txBody>
      </p:sp>
      <p:pic>
        <p:nvPicPr>
          <p:cNvPr id="17" name="Image 6" descr="https://kimi-img.moonshot.cn/pub/slides/slides_tmpl/image/25-09-02-15:07:44-d2r9fg1e3tpg8rchv450.png"/>
          <p:cNvPicPr>
            <a:picLocks noChangeAspect="1"/>
          </p:cNvPicPr>
          <p:nvPr/>
        </p:nvPicPr>
        <p:blipFill>
          <a:blip r:embed="rId4"/>
          <a:stretch>
            <a:fillRect/>
          </a:stretch>
        </p:blipFill>
        <p:spPr>
          <a:xfrm rot="5400000">
            <a:off x="-594995" y="5133340"/>
            <a:ext cx="2359660" cy="266065"/>
          </a:xfrm>
          <a:prstGeom prst="rect">
            <a:avLst/>
          </a:prstGeom>
        </p:spPr>
      </p:pic>
      <p:pic>
        <p:nvPicPr>
          <p:cNvPr id="18" name="Image 7" descr="https://kimi-img.moonshot.cn/pub/slides/slides_tmpl/image/25-09-02-15:07:44-d2r9fg1e3tpg8rchv450.png"/>
          <p:cNvPicPr>
            <a:picLocks noChangeAspect="1"/>
          </p:cNvPicPr>
          <p:nvPr/>
        </p:nvPicPr>
        <p:blipFill>
          <a:blip r:embed="rId4"/>
          <a:stretch>
            <a:fillRect/>
          </a:stretch>
        </p:blipFill>
        <p:spPr>
          <a:xfrm rot="5400000">
            <a:off x="10380345" y="5133340"/>
            <a:ext cx="2359660" cy="266065"/>
          </a:xfrm>
          <a:prstGeom prst="rect">
            <a:avLst/>
          </a:prstGeom>
        </p:spPr>
      </p:pic>
      <p:pic>
        <p:nvPicPr>
          <p:cNvPr id="19" name="Image 8" descr="https://kimi-img.moonshot.cn/pub/slides/slides_tmpl/image/25-09-02-15:07:44-d2r9fg1e3tpg8rchv47g.png"/>
          <p:cNvPicPr>
            <a:picLocks noChangeAspect="1"/>
          </p:cNvPicPr>
          <p:nvPr/>
        </p:nvPicPr>
        <p:blipFill>
          <a:blip r:embed="rId5"/>
          <a:stretch>
            <a:fillRect/>
          </a:stretch>
        </p:blipFill>
        <p:spPr>
          <a:xfrm rot="16200000" flipH="1">
            <a:off x="5559425" y="3340735"/>
            <a:ext cx="895985" cy="1022985"/>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C3D3E3"/>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8000"/>
          </a:blip>
          <a:srcRect l="2170" t="10337" r="2041" b="10761"/>
          <a:stretch/>
        </p:blipFill>
        <p:spPr>
          <a:xfrm>
            <a:off x="0" y="0"/>
            <a:ext cx="12191365" cy="6858000"/>
          </a:xfrm>
          <a:prstGeom prst="rect">
            <a:avLst/>
          </a:prstGeom>
        </p:spPr>
      </p:pic>
      <p:pic>
        <p:nvPicPr>
          <p:cNvPr id="3" name="Image 1" descr="https://kimi-img.moonshot.cn/pub/slides/slides_tmpl/image/25-09-02-15:07:44-d2r9fg1e3tpg8rchv4bg.png"/>
          <p:cNvPicPr>
            <a:picLocks noChangeAspect="1"/>
          </p:cNvPicPr>
          <p:nvPr/>
        </p:nvPicPr>
        <p:blipFill>
          <a:blip r:embed="rId4"/>
          <a:stretch>
            <a:fillRect/>
          </a:stretch>
        </p:blipFill>
        <p:spPr>
          <a:xfrm>
            <a:off x="559435" y="2155190"/>
            <a:ext cx="6407785" cy="3455035"/>
          </a:xfrm>
          <a:prstGeom prst="rect">
            <a:avLst/>
          </a:prstGeom>
        </p:spPr>
      </p:pic>
      <p:pic>
        <p:nvPicPr>
          <p:cNvPr id="4" name="Image 2" descr="https://kimi-img.moonshot.cn/pub/slides/slides_tmpl/image/25-09-02-15:07:44-d2r9fg1e3tpg8rchv4b0.png"/>
          <p:cNvPicPr>
            <a:picLocks noChangeAspect="1"/>
          </p:cNvPicPr>
          <p:nvPr/>
        </p:nvPicPr>
        <p:blipFill>
          <a:blip r:embed="rId5"/>
          <a:stretch>
            <a:fillRect/>
          </a:stretch>
        </p:blipFill>
        <p:spPr>
          <a:xfrm rot="16680000">
            <a:off x="625943" y="-292917"/>
            <a:ext cx="410596" cy="1637554"/>
          </a:xfrm>
          <a:prstGeom prst="rect">
            <a:avLst/>
          </a:prstGeom>
        </p:spPr>
      </p:pic>
      <p:sp>
        <p:nvSpPr>
          <p:cNvPr id="5" name="Text 0"/>
          <p:cNvSpPr/>
          <p:nvPr/>
        </p:nvSpPr>
        <p:spPr>
          <a:xfrm>
            <a:off x="542215" y="867447"/>
            <a:ext cx="8152877" cy="833184"/>
          </a:xfrm>
          <a:prstGeom prst="rect">
            <a:avLst/>
          </a:prstGeom>
          <a:noFill/>
          <a:ln/>
        </p:spPr>
        <p:txBody>
          <a:bodyPr wrap="square" lIns="91440" tIns="45720" rIns="91440" bIns="45720" rtlCol="0" anchor="t"/>
          <a:lstStyle/>
          <a:p>
            <a:pPr algn="just">
              <a:lnSpc>
                <a:spcPct val="100000"/>
              </a:lnSpc>
            </a:pPr>
            <a:r>
              <a:rPr lang="en-US" sz="3600" b="1" dirty="0">
                <a:solidFill>
                  <a:srgbClr val="000000"/>
                </a:solidFill>
                <a:latin typeface="MiSans" pitchFamily="34" charset="0"/>
                <a:ea typeface="MiSans" pitchFamily="34" charset="-122"/>
                <a:cs typeface="MiSans" pitchFamily="34" charset="-120"/>
              </a:rPr>
              <a:t>Các hàm callback vòng đời</a:t>
            </a:r>
            <a:endParaRPr lang="en-US" sz="1600" dirty="0"/>
          </a:p>
        </p:txBody>
      </p:sp>
      <p:pic>
        <p:nvPicPr>
          <p:cNvPr id="6" name="Image 3" descr="https://kimi-img.moonshot.cn/pub/slides/slides_tmpl/image/25-09-02-15:08:06-d2r9flhe3tpg8rchv4hg.jpg"/>
          <p:cNvPicPr>
            <a:picLocks noChangeAspect="1"/>
          </p:cNvPicPr>
          <p:nvPr/>
        </p:nvPicPr>
        <p:blipFill>
          <a:blip r:embed="rId6"/>
          <a:srcRect l="1355" r="1355"/>
          <a:stretch/>
        </p:blipFill>
        <p:spPr>
          <a:xfrm>
            <a:off x="7218045" y="1137285"/>
            <a:ext cx="4429125" cy="5065395"/>
          </a:xfrm>
          <a:prstGeom prst="rect">
            <a:avLst/>
          </a:prstGeom>
        </p:spPr>
      </p:pic>
      <p:pic>
        <p:nvPicPr>
          <p:cNvPr id="7" name="Image 4" descr="https://kimi-img.moonshot.cn/pub/slides/slides_tmpl/image/25-09-02-15:07:44-d2r9fg1e3tpg8rchv450.png"/>
          <p:cNvPicPr>
            <a:picLocks noChangeAspect="1"/>
          </p:cNvPicPr>
          <p:nvPr/>
        </p:nvPicPr>
        <p:blipFill>
          <a:blip r:embed="rId7"/>
          <a:stretch>
            <a:fillRect/>
          </a:stretch>
        </p:blipFill>
        <p:spPr>
          <a:xfrm rot="10800000">
            <a:off x="559435" y="5589270"/>
            <a:ext cx="4752340" cy="613410"/>
          </a:xfrm>
          <a:prstGeom prst="rect">
            <a:avLst/>
          </a:prstGeom>
        </p:spPr>
      </p:pic>
      <p:pic>
        <p:nvPicPr>
          <p:cNvPr id="8" name="Image 5" descr="https://kimi-img.moonshot.cn/pub/slides/slides_tmpl/image/25-09-02-15:07:45-d2r9fg9e3tpg8rchv4c0.png"/>
          <p:cNvPicPr>
            <a:picLocks noChangeAspect="1"/>
          </p:cNvPicPr>
          <p:nvPr/>
        </p:nvPicPr>
        <p:blipFill>
          <a:blip r:embed="rId8"/>
          <a:stretch>
            <a:fillRect/>
          </a:stretch>
        </p:blipFill>
        <p:spPr>
          <a:xfrm>
            <a:off x="7218045" y="4716780"/>
            <a:ext cx="1477010" cy="1485900"/>
          </a:xfrm>
          <a:prstGeom prst="rect">
            <a:avLst/>
          </a:prstGeom>
        </p:spPr>
      </p:pic>
      <p:sp>
        <p:nvSpPr>
          <p:cNvPr id="9" name="Text 1"/>
          <p:cNvSpPr/>
          <p:nvPr/>
        </p:nvSpPr>
        <p:spPr>
          <a:xfrm>
            <a:off x="817245" y="2386330"/>
            <a:ext cx="5998845" cy="311150"/>
          </a:xfrm>
          <a:prstGeom prst="rect">
            <a:avLst/>
          </a:prstGeom>
          <a:noFill/>
          <a:ln/>
        </p:spPr>
        <p:txBody>
          <a:bodyPr wrap="square" lIns="0" tIns="0" rIns="0" bIns="0" rtlCol="0" anchor="t">
            <a:spAutoFit/>
          </a:bodyPr>
          <a:lstStyle/>
          <a:p>
            <a:pPr algn="just">
              <a:lnSpc>
                <a:spcPct val="100000"/>
              </a:lnSpc>
            </a:pPr>
            <a:r>
              <a:rPr lang="en-US" sz="2000" b="1" dirty="0">
                <a:solidFill>
                  <a:srgbClr val="000000"/>
                </a:solidFill>
                <a:latin typeface="MiSans" pitchFamily="34" charset="0"/>
                <a:ea typeface="MiSans" pitchFamily="34" charset="-122"/>
                <a:cs typeface="MiSans" pitchFamily="34" charset="-120"/>
              </a:rPr>
              <a:t>Các hàm callback chính</a:t>
            </a:r>
            <a:endParaRPr lang="en-US" sz="1600" dirty="0"/>
          </a:p>
        </p:txBody>
      </p:sp>
      <p:sp>
        <p:nvSpPr>
          <p:cNvPr id="10" name="Text 2"/>
          <p:cNvSpPr/>
          <p:nvPr/>
        </p:nvSpPr>
        <p:spPr>
          <a:xfrm>
            <a:off x="694055" y="2766060"/>
            <a:ext cx="6122035" cy="1909445"/>
          </a:xfrm>
          <a:prstGeom prst="rect">
            <a:avLst/>
          </a:prstGeom>
          <a:noFill/>
          <a:ln/>
        </p:spPr>
        <p:txBody>
          <a:bodyPr wrap="square" lIns="91440" tIns="45720" rIns="91440" bIns="45720" rtlCol="0" anchor="t"/>
          <a:lstStyle/>
          <a:p>
            <a:pPr>
              <a:lnSpc>
                <a:spcPct val="150000"/>
              </a:lnSpc>
            </a:pPr>
            <a:r>
              <a:rPr lang="en-US" sz="1400" dirty="0">
                <a:solidFill>
                  <a:srgbClr val="000000"/>
                </a:solidFill>
                <a:latin typeface="MiSans" pitchFamily="34" charset="0"/>
                <a:ea typeface="MiSans" pitchFamily="34" charset="-122"/>
                <a:cs typeface="MiSans" pitchFamily="34" charset="-120"/>
              </a:rPr>
              <a:t>Các hàm callback vòng đời chính bao gồm onCreate(), onStart(), onResume(), onPause(), onStop(), và onDestroy(). Mỗi hàm tương ứng với một giai đoạn trong vòng đời của Activity.</a:t>
            </a:r>
            <a:endParaRPr lang="en-US" sz="1600"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CF26D"/>
        </a:solidFill>
        <a:effectLst/>
      </p:bgPr>
    </p:bg>
    <p:spTree>
      <p:nvGrpSpPr>
        <p:cNvPr id="1" name=""/>
        <p:cNvGrpSpPr/>
        <p:nvPr/>
      </p:nvGrpSpPr>
      <p:grpSpPr>
        <a:xfrm>
          <a:off x="0" y="0"/>
          <a:ext cx="0" cy="0"/>
          <a:chOff x="0" y="0"/>
          <a:chExt cx="0" cy="0"/>
        </a:xfrm>
      </p:grpSpPr>
      <p:pic>
        <p:nvPicPr>
          <p:cNvPr id="2" name="Image 0" descr="https://kimi-img.moonshot.cn/pub/slides/slides_tmpl/image/25-09-02-15:07:44-d2r9fg1e3tpg8rchv4ag.jpg"/>
          <p:cNvPicPr>
            <a:picLocks noChangeAspect="1"/>
          </p:cNvPicPr>
          <p:nvPr/>
        </p:nvPicPr>
        <p:blipFill>
          <a:blip r:embed="rId3">
            <a:alphaModFix amt="6000"/>
          </a:blip>
          <a:srcRect l="2170" t="10337" r="2041" b="10761"/>
          <a:stretch/>
        </p:blipFill>
        <p:spPr>
          <a:xfrm>
            <a:off x="0" y="0"/>
            <a:ext cx="12191365" cy="6858000"/>
          </a:xfrm>
          <a:prstGeom prst="rect">
            <a:avLst/>
          </a:prstGeom>
        </p:spPr>
      </p:pic>
      <p:sp>
        <p:nvSpPr>
          <p:cNvPr id="3" name="Text 0"/>
          <p:cNvSpPr/>
          <p:nvPr/>
        </p:nvSpPr>
        <p:spPr>
          <a:xfrm>
            <a:off x="4659611" y="1928832"/>
            <a:ext cx="2872142" cy="2130425"/>
          </a:xfrm>
          <a:prstGeom prst="rect">
            <a:avLst/>
          </a:prstGeom>
          <a:noFill/>
          <a:ln/>
        </p:spPr>
        <p:txBody>
          <a:bodyPr wrap="square" lIns="91440" tIns="45720" rIns="91440" bIns="45720" rtlCol="0" anchor="t">
            <a:spAutoFit/>
          </a:bodyPr>
          <a:lstStyle/>
          <a:p>
            <a:pPr algn="ctr">
              <a:lnSpc>
                <a:spcPct val="100000"/>
              </a:lnSpc>
            </a:pPr>
            <a:r>
              <a:rPr lang="en-US" sz="13800" dirty="0">
                <a:solidFill>
                  <a:srgbClr val="23212C"/>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2677160" y="4182745"/>
            <a:ext cx="6832917" cy="495300"/>
          </a:xfrm>
          <a:prstGeom prst="rect">
            <a:avLst/>
          </a:prstGeom>
          <a:noFill/>
          <a:ln/>
        </p:spPr>
        <p:txBody>
          <a:bodyPr wrap="square" lIns="0" tIns="0" rIns="0" bIns="0" rtlCol="0" anchor="t">
            <a:spAutoFit/>
          </a:bodyPr>
          <a:lstStyle/>
          <a:p>
            <a:pPr algn="ctr">
              <a:lnSpc>
                <a:spcPct val="100000"/>
              </a:lnSpc>
            </a:pPr>
            <a:r>
              <a:rPr lang="en-US" sz="3200" b="1" dirty="0">
                <a:solidFill>
                  <a:srgbClr val="000000"/>
                </a:solidFill>
                <a:latin typeface="MiSans" pitchFamily="34" charset="0"/>
                <a:ea typeface="MiSans" pitchFamily="34" charset="-122"/>
                <a:cs typeface="MiSans" pitchFamily="34" charset="-120"/>
              </a:rPr>
              <a:t>Sơ đồ và ví dụ</a:t>
            </a:r>
            <a:endParaRPr lang="en-US" sz="1600" dirty="0"/>
          </a:p>
        </p:txBody>
      </p:sp>
      <p:pic>
        <p:nvPicPr>
          <p:cNvPr id="5" name="Image 1" descr="https://kimi-img.moonshot.cn/pub/slides/slides_tmpl/image/25-09-02-15:07:44-d2r9fg1e3tpg8rchv4a0.png"/>
          <p:cNvPicPr>
            <a:picLocks noChangeAspect="1"/>
          </p:cNvPicPr>
          <p:nvPr/>
        </p:nvPicPr>
        <p:blipFill>
          <a:blip r:embed="rId4"/>
          <a:srcRect l="21" r="21"/>
          <a:stretch/>
        </p:blipFill>
        <p:spPr>
          <a:xfrm rot="5400000">
            <a:off x="1124585" y="4286885"/>
            <a:ext cx="1398905" cy="1506220"/>
          </a:xfrm>
          <a:prstGeom prst="rect">
            <a:avLst/>
          </a:prstGeom>
        </p:spPr>
      </p:pic>
      <p:pic>
        <p:nvPicPr>
          <p:cNvPr id="6" name="Image 2" descr="https://kimi-img.moonshot.cn/pub/slides/slides_tmpl/image/25-09-02-15:07:44-d2r9fg1e3tpg8rchv4a0.png"/>
          <p:cNvPicPr>
            <a:picLocks noChangeAspect="1"/>
          </p:cNvPicPr>
          <p:nvPr/>
        </p:nvPicPr>
        <p:blipFill>
          <a:blip r:embed="rId4"/>
          <a:srcRect l="21" r="21"/>
          <a:stretch/>
        </p:blipFill>
        <p:spPr>
          <a:xfrm rot="16200000" flipH="1">
            <a:off x="9563735" y="1413510"/>
            <a:ext cx="1398905" cy="1506220"/>
          </a:xfrm>
          <a:prstGeom prst="rect">
            <a:avLst/>
          </a:prstGeom>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FAF26E"/>
      </a:accent1>
      <a:accent2>
        <a:srgbClr val="F9DB6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1145</Words>
  <Application>Microsoft Office PowerPoint</Application>
  <PresentationFormat>Widescreen</PresentationFormat>
  <Paragraphs>112</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Vòng đời Activity Android</dc:title>
  <dc:subject>Vòng đời Activity Android</dc:subject>
  <dc:creator>Kimi</dc:creator>
  <cp:lastModifiedBy>Admin</cp:lastModifiedBy>
  <cp:revision>3</cp:revision>
  <dcterms:created xsi:type="dcterms:W3CDTF">2025-11-12T08:23:39Z</dcterms:created>
  <dcterms:modified xsi:type="dcterms:W3CDTF">2025-11-14T05:07:35Z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{"Label":"Vòng đời Activity Android","ContentProducer":"001191110108MACG2KBH8F10000","ProduceID":"d49dp89l51j5q0624b90","ReservedCode1":"","ContentPropagator":"001191110108MACG2KBH8F20000","PropagateID":"d49dp89l51j5q0624b90","ReservedCode2":""}</vt:lpwstr>
  </property>
</Properties>
</file>